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67"/>
  </p:notesMasterIdLst>
  <p:sldIdLst>
    <p:sldId id="298" r:id="rId4"/>
    <p:sldId id="301" r:id="rId5"/>
    <p:sldId id="302" r:id="rId6"/>
    <p:sldId id="299" r:id="rId7"/>
    <p:sldId id="296" r:id="rId8"/>
    <p:sldId id="297" r:id="rId9"/>
    <p:sldId id="295" r:id="rId10"/>
    <p:sldId id="272" r:id="rId11"/>
    <p:sldId id="273" r:id="rId12"/>
    <p:sldId id="271" r:id="rId13"/>
    <p:sldId id="280" r:id="rId14"/>
    <p:sldId id="274" r:id="rId15"/>
    <p:sldId id="277" r:id="rId16"/>
    <p:sldId id="275" r:id="rId17"/>
    <p:sldId id="276" r:id="rId18"/>
    <p:sldId id="278" r:id="rId19"/>
    <p:sldId id="258" r:id="rId20"/>
    <p:sldId id="257" r:id="rId21"/>
    <p:sldId id="265" r:id="rId22"/>
    <p:sldId id="267" r:id="rId23"/>
    <p:sldId id="264" r:id="rId24"/>
    <p:sldId id="269" r:id="rId25"/>
    <p:sldId id="259" r:id="rId26"/>
    <p:sldId id="260" r:id="rId27"/>
    <p:sldId id="268" r:id="rId28"/>
    <p:sldId id="262" r:id="rId29"/>
    <p:sldId id="261" r:id="rId30"/>
    <p:sldId id="263" r:id="rId31"/>
    <p:sldId id="279" r:id="rId32"/>
    <p:sldId id="282" r:id="rId33"/>
    <p:sldId id="283" r:id="rId34"/>
    <p:sldId id="284" r:id="rId35"/>
    <p:sldId id="285" r:id="rId36"/>
    <p:sldId id="290" r:id="rId37"/>
    <p:sldId id="291" r:id="rId38"/>
    <p:sldId id="286" r:id="rId39"/>
    <p:sldId id="287" r:id="rId40"/>
    <p:sldId id="281" r:id="rId41"/>
    <p:sldId id="292" r:id="rId42"/>
    <p:sldId id="293" r:id="rId43"/>
    <p:sldId id="294" r:id="rId44"/>
    <p:sldId id="288" r:id="rId45"/>
    <p:sldId id="328" r:id="rId46"/>
    <p:sldId id="329" r:id="rId47"/>
    <p:sldId id="256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30" r:id="rId65"/>
    <p:sldId id="331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8" autoAdjust="0"/>
    <p:restoredTop sz="94660"/>
  </p:normalViewPr>
  <p:slideViewPr>
    <p:cSldViewPr snapToGrid="0">
      <p:cViewPr varScale="1">
        <p:scale>
          <a:sx n="95" d="100"/>
          <a:sy n="95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83CAF-13A4-418E-9EE1-95D63B01120F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0CFA8-070C-4085-A5A9-92E873D479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5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9pPr>
          </a:lstStyle>
          <a:p>
            <a:fld id="{A48A98C8-ECE1-427B-83E2-30F22746C4E5}" type="slidenum">
              <a:rPr lang="ru-RU" altLang="ru-RU" sz="1200" smtClean="0">
                <a:solidFill>
                  <a:srgbClr val="000000"/>
                </a:solidFill>
              </a:rPr>
              <a:pPr/>
              <a:t>39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6088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00"/>
                </a:solidFill>
                <a:latin typeface="Arial" panose="020B0604020202020204" pitchFamily="34" charset="0"/>
              </a:defRPr>
            </a:lvl9pPr>
          </a:lstStyle>
          <a:p>
            <a:fld id="{C23993AB-9E82-4A9C-86D3-90BF9CDD7F35}" type="slidenum">
              <a:rPr lang="ru-RU" altLang="ru-RU" sz="1200" smtClean="0">
                <a:solidFill>
                  <a:srgbClr val="000000"/>
                </a:solidFill>
              </a:rPr>
              <a:pPr/>
              <a:t>40</a:t>
            </a:fld>
            <a:endParaRPr lang="ru-RU" altLang="ru-RU" sz="1200">
              <a:solidFill>
                <a:srgbClr val="000000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436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E948-E135-43E7-807A-AA7178CB05D7}" type="datetime1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D1-CAF1-4753-8C90-89A2017539B9}" type="datetime1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55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1DB7-D151-491F-8CFD-2B9A4A9D31DA}" type="datetime1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63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DE2D4-BC1F-48FD-A01C-C66F8F99220A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61814-3527-4F3C-AB53-70770CD8B259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7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6CE4F-CEA0-49B2-942B-4DA1F223A3AC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452D-ABC0-4C63-AA75-A64546B69AD5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96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4F830-1887-4118-BE00-681296C113FD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13DFF-E8F9-48D2-8639-3CF9E4245225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13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9AD77-9511-4DFF-933A-6AAEDBA0D024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CF2DD-A968-4B0A-8FEC-FB83841DDF4C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34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E1386-2EC1-4EE3-9B79-798E01F119E6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EED86-37BE-4463-8799-D213AED7A3EE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2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72182-2EEC-4B44-AE7B-504521C37E22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579F9-74DF-4026-ADB3-E7F3E4CAD9AD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FE36F-6EAA-403B-9234-EB625634F3BB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85D0D-7025-4B4B-A644-192604810550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12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9C86A-8234-4E69-8349-CB0A340A175F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3BE2A-ECE3-4F61-A192-ECBB37BAD463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4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546-00B3-4194-B717-77991ACD6E42}" type="datetime1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58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D3355-D35E-48EF-9615-32822D030057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CF087-E791-4212-BCF9-C63AF39EAE86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45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97F9D-0E5F-411E-80E5-070A93CF6D4F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498B7-096F-4880-B01E-8A1D7DBB3AB0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43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956C0-C822-4A6C-815B-C74A93956461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49368-D640-4FE3-A570-620000D0A615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83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9BCA6-BE9D-4E80-AC78-486AAE7D7163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B1281-3856-4434-9B99-C9B1908F1792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71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CAA5A-9410-46AE-8120-B49CC6FD89C7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29A52-8096-4976-807E-BC9445F62930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61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01DA4-D10E-4228-A7CE-1D77CF47987D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B505A-5AB8-4E58-938E-76DACEDFAB3D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370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4019E-48B9-46F5-A91C-BC262B2E01D2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ADDD6-41BC-4FFC-BEAE-57C823FE7C0F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82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F9D5A-FAD4-408B-8ED0-042F9F2D0E48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BC7EE-637F-4292-99E5-33955456DDBF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30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8CC56-85A5-4636-B95C-2255D3CEF24A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75275-1BE1-4269-8157-8AEA42AD7244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97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76DDF-EE4D-473E-8351-A8B5125024C1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216D1-90F3-43E8-99F7-4FA46818527D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85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5DEB-A782-4031-8E0E-0C9CF7EB1FE6}" type="datetime1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062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99C5C-D345-41A5-B4C3-CB6ADEE8255B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3DA61-0E12-4E50-AAB7-6F626E914C9C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E7EBB-132E-45FA-93FF-93D6F09B1C6E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5B2FA-7DE4-4A25-8981-6B66FF1A5317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17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03689-0E5B-4AE8-B8DC-BD35EE138CC3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C105B-49F3-4630-8DA4-D5C46F4F8149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380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9FD8E-A3F5-49B7-9299-D00F6AA5B683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290C2-154F-46D3-8138-E151D6439E8D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55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937D1-B02E-4809-B816-459B3FCBD9CE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3E186-5E2E-42F4-A67D-FA702DF0A32A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449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6F168-DFF1-4F07-AD1B-83233CCDFA4D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20668-D169-42B3-B584-1686F0049772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17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5B4FA-CF95-4088-9784-2157EB59EA67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8C58A-256B-4031-BAF9-FDC01C7A8D90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447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8E02C-EE7B-4EC6-8DCA-47D46A7A3AAC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6F7C6-8336-4CF2-8004-7F0CB58E0514}" type="slidenum">
              <a:rPr lang="ru-RU" alt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0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A8BD-7E30-4F5B-AF5E-694BAC4438F2}" type="datetime1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0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8EED-D928-46EA-92F6-A2B3BFE89388}" type="datetime1">
              <a:rPr lang="ru-RU" smtClean="0"/>
              <a:t>06.10.2021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79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FAEAA-B190-4AA4-A5AB-22F7F3F1A92B}" type="datetime1">
              <a:rPr lang="ru-RU" smtClean="0"/>
              <a:t>06.10.2021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99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FB95-5ADB-491A-9776-6CCAC655FA52}" type="datetime1">
              <a:rPr lang="ru-RU" smtClean="0"/>
              <a:t>06.10.2021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18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928A-5865-4FE7-872C-9786A2941989}" type="datetime1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64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4B90E-520B-41EF-BD2B-EBC687704B6D}" type="datetime1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97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5704C-41C0-4684-8C45-C002738211CE}" type="datetime1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46895-65E4-4C9A-9250-C630C5467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36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7D81059-1C47-4560-9391-897E412AF6A4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A4E3D3-3DC0-4321-877D-5BCA6F92064A}" type="slidenum">
              <a:rPr 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1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8FE905-57D7-4D19-88BF-DAEB54FAA6EB}" type="datetime1">
              <a:rPr lang="ru-RU" smtClean="0">
                <a:solidFill>
                  <a:srgbClr val="000000"/>
                </a:solidFill>
              </a:rPr>
              <a:t>06.10.2021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BF60A3-DA57-419D-83E7-480F3D12F640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6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5286" y="16496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1. Администрирование. </a:t>
            </a:r>
            <a:br>
              <a:rPr lang="ru-RU" dirty="0"/>
            </a:br>
            <a:r>
              <a:rPr lang="ru-RU" dirty="0"/>
              <a:t>Архитектура и словарь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637313"/>
            <a:ext cx="10515600" cy="153964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Бессарабов Н. В.</a:t>
            </a:r>
          </a:p>
          <a:p>
            <a:pPr marL="0" indent="0" algn="ctr">
              <a:buNone/>
            </a:pPr>
            <a:r>
              <a:rPr lang="ru-RU" dirty="0"/>
              <a:t>2021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58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96686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Архитектура </a:t>
            </a:r>
            <a:r>
              <a:rPr lang="en-US" sz="3200" dirty="0">
                <a:solidFill>
                  <a:srgbClr val="FF0000"/>
                </a:solidFill>
              </a:rPr>
              <a:t>Oracle</a:t>
            </a:r>
            <a:r>
              <a:rPr lang="ru-RU" sz="3200" dirty="0">
                <a:solidFill>
                  <a:srgbClr val="FF0000"/>
                </a:solidFill>
              </a:rPr>
              <a:t> – совсем просто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249" y="696687"/>
            <a:ext cx="9265502" cy="616131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888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514256"/>
          </a:xfrm>
        </p:spPr>
        <p:txBody>
          <a:bodyPr/>
          <a:lstStyle/>
          <a:p>
            <a:pPr lvl="0">
              <a:spcBef>
                <a:spcPct val="20000"/>
              </a:spcBef>
            </a:pPr>
            <a:br>
              <a:rPr lang="ru-RU" sz="360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ru-RU" sz="360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Файлы базы данных</a:t>
            </a:r>
            <a:br>
              <a:rPr lang="ru-RU" sz="2000" dirty="0">
                <a:solidFill>
                  <a:srgbClr val="000000"/>
                </a:solidFill>
                <a:latin typeface="Georgia" panose="02040502050405020303" pitchFamily="18" charset="0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842683"/>
            <a:ext cx="10327341" cy="5283482"/>
          </a:xfrm>
        </p:spPr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данных (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files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системные и пользовательские; должен существовать хотя бы один такой файл. “c:\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\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oradata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журналов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redolog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files)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объединяемые в журнальные группы; Должно быть минимум два таких файла.</a:t>
            </a:r>
          </a:p>
          <a:p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Архивные файлы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(archived redo log files)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Режим ARCHIVELOG с архивированием, NOARCHIVELOG без архивирования. Изменять режим можно инструкцией: ALTER DATABASE 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имя_режима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 параметров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(parameter files)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Обеспечивают поиск и назначения ресурсов.</a:t>
            </a:r>
          </a:p>
          <a:p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Управляющие файлы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(control files)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Нужны для контроля за физическими компонентами БД. В них содержатся имя базы, дата её создания, имена и расположения файлов данных и журналов.</a:t>
            </a:r>
          </a:p>
          <a:p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паролей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(password files).</a:t>
            </a:r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000" u="sng" dirty="0"/>
              <a:t>Замечание</a:t>
            </a:r>
            <a:r>
              <a:rPr lang="ru-RU" sz="2000" dirty="0"/>
              <a:t>: При инсталляции по умолчанию используется </a:t>
            </a:r>
            <a:r>
              <a:rPr lang="en-US" sz="2000" dirty="0"/>
              <a:t>OFA – </a:t>
            </a:r>
            <a:r>
              <a:rPr lang="ru-RU" sz="2000" dirty="0"/>
              <a:t>оптимальная гибкая архитектура каталогов; рекомендуется придерживаться её всегда.</a:t>
            </a:r>
          </a:p>
          <a:p>
            <a:pPr marL="0" indent="0">
              <a:buNone/>
            </a:pPr>
            <a:r>
              <a:rPr lang="ru-RU" sz="20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B8452D-ABC0-4C63-AA75-A64546B69AD5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1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13657"/>
            <a:ext cx="10515600" cy="89807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Некоторые процессы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0993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ckpt –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контрольная точка;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процесс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отвеча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запись грязных данных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на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диск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;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по умолчанию выполняется каждые 3 секунды;</a:t>
            </a:r>
            <a:endParaRPr lang="en-US" altLang="ru-RU" sz="2000" dirty="0">
              <a:solidFill>
                <a:srgbClr val="00000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pmon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–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программный монитор;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обеспечивает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наблюдение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пользовательскими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процессами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и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высвобождение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ресурсов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по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их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завершении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;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smon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-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системный монитор;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обеспечивает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дефрагментацию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сегментов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БД;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reco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– recovery;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восстановление данных, в том числе в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распределенны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х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транзакци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ях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;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dbwr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-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сохранение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измененных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данных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на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диск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(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в первую очередь обмен данными между 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кешем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данных и файлами данных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);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lgwr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-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запись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в redo log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файлы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.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arc -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архивирование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redo log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файлов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endParaRPr lang="ru-RU" altLang="ru-RU" sz="2000" dirty="0">
              <a:solidFill>
                <a:srgbClr val="00000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listener – 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просмотрщик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сети;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обеспечива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ет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подключение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по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сети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: 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endParaRPr lang="en-US" altLang="ru-RU" sz="200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76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4130" y="3061356"/>
            <a:ext cx="4044084" cy="245770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      База данных в </a:t>
            </a:r>
            <a:r>
              <a:rPr lang="en-US" sz="2000" dirty="0"/>
              <a:t>Oracle </a:t>
            </a:r>
            <a:endParaRPr lang="ru-RU" sz="2000" dirty="0"/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разделяется на несколько схем.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Особенность </a:t>
            </a:r>
            <a:r>
              <a:rPr lang="en-US" sz="2000" dirty="0"/>
              <a:t>Oracle </a:t>
            </a:r>
            <a:r>
              <a:rPr lang="ru-RU" sz="2000" dirty="0"/>
              <a:t>в том, что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создавая пользователя вы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одновременно определяете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схему..</a:t>
            </a:r>
            <a:endParaRPr lang="en-US" sz="2000" dirty="0"/>
          </a:p>
          <a:p>
            <a:pPr eaLnBrk="1" hangingPunct="1">
              <a:lnSpc>
                <a:spcPct val="80000"/>
              </a:lnSpc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B8452D-ABC0-4C63-AA75-A64546B69AD5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6126"/>
            <a:ext cx="8640960" cy="450546"/>
          </a:xfrm>
        </p:spPr>
        <p:txBody>
          <a:bodyPr/>
          <a:lstStyle/>
          <a:p>
            <a:r>
              <a:rPr lang="ru-RU" sz="3600" dirty="0">
                <a:solidFill>
                  <a:srgbClr val="CE2816"/>
                </a:solidFill>
              </a:rPr>
              <a:t>Структуры хранения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2" y="764704"/>
            <a:ext cx="7602448" cy="56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7972"/>
            <a:ext cx="8352928" cy="604157"/>
          </a:xfrm>
        </p:spPr>
        <p:txBody>
          <a:bodyPr/>
          <a:lstStyle/>
          <a:p>
            <a:r>
              <a:rPr lang="ru-RU" sz="3600" dirty="0">
                <a:solidFill>
                  <a:srgbClr val="CE2816"/>
                </a:solidFill>
              </a:rPr>
              <a:t>Табличные пространства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8571" y="892629"/>
            <a:ext cx="10069286" cy="587091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latin typeface="Times New Roman"/>
                <a:ea typeface="Times New Roman"/>
              </a:rPr>
              <a:t>      В </a:t>
            </a:r>
            <a:r>
              <a:rPr lang="en-US" sz="2000" dirty="0"/>
              <a:t>Oracle </a:t>
            </a:r>
            <a:r>
              <a:rPr lang="ru-RU" sz="2000" dirty="0"/>
              <a:t>база данных состоит из одного или нескольких </a:t>
            </a:r>
            <a:r>
              <a:rPr lang="ru-RU" sz="2000" b="1" dirty="0"/>
              <a:t>табличных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b="1" dirty="0"/>
              <a:t>пространств</a:t>
            </a:r>
            <a:r>
              <a:rPr lang="ru-RU" sz="2000" dirty="0"/>
              <a:t> (</a:t>
            </a:r>
            <a:r>
              <a:rPr lang="en-US" sz="2000" dirty="0"/>
              <a:t>table spaces</a:t>
            </a:r>
            <a:r>
              <a:rPr lang="ru-RU" sz="2000" dirty="0"/>
              <a:t>). Каждое такое пространство строится на </a:t>
            </a:r>
            <a:endParaRPr lang="en-US" sz="2000" dirty="0"/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одном или нескольких файлах данных. В одно табличное пространство </a:t>
            </a:r>
            <a:endParaRPr lang="en-US" sz="2000" dirty="0"/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стараются помещать объекты с одинаковым поведением. Например, </a:t>
            </a:r>
            <a:endParaRPr lang="en-US" sz="2000" dirty="0"/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для словаря базы выделяется отдельное табличное пространство,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обычно называемое системным.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      Пользовательские данные желательно помещать отдельно от словаря.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Это уменьшит вероятность сбоя. Для, индексов следует иметь свои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табличные пространства.   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      Можно отключать отдельные табличные пространства и делать их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доступными только по чтению. Для больших сортировок можно создавать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временные табличные пространства.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      Администратор должен выбрать состав, размеры табличных пространств и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определить, могут ли они расширяться, и какими порциями им будет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предоставляться свободное пространство дисковой памяти.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ru-RU" sz="2000" dirty="0">
                <a:solidFill>
                  <a:srgbClr val="000000"/>
                </a:solidFill>
              </a:rPr>
              <a:t>Табличные пространства состоят из сегментов, содержащих хранимые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</a:rPr>
              <a:t>объекты базы, например, таблицы, индексы. Каждому такому объекту положено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</a:rPr>
              <a:t>иметь свой сегмент, куда нет доступа данным других объектов.</a:t>
            </a:r>
            <a:endParaRPr lang="ru-RU" sz="2000" dirty="0">
              <a:latin typeface="Times New Roman"/>
              <a:ea typeface="Times New Roman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latin typeface="lucida grande"/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B8452D-ABC0-4C63-AA75-A64546B69AD5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653143"/>
          </a:xfrm>
        </p:spPr>
        <p:txBody>
          <a:bodyPr/>
          <a:lstStyle/>
          <a:p>
            <a:r>
              <a:rPr lang="ru-RU" sz="3600" dirty="0">
                <a:solidFill>
                  <a:srgbClr val="CE2816"/>
                </a:solidFill>
              </a:rPr>
              <a:t>Сегменты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436913"/>
            <a:ext cx="10972800" cy="5284561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None/>
            </a:pPr>
            <a:r>
              <a:rPr lang="ru-RU" sz="2000" dirty="0"/>
              <a:t>Некоторые виды сегментов: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81B20"/>
                </a:solidFill>
                <a:latin typeface="Source Sans Pro"/>
              </a:rPr>
              <a:t>Сегменты данных:</a:t>
            </a:r>
            <a:r>
              <a:rPr lang="ru-RU" sz="2000" dirty="0">
                <a:solidFill>
                  <a:srgbClr val="181B20"/>
                </a:solidFill>
                <a:latin typeface="Source Sans Pro"/>
              </a:rPr>
              <a:t> Каждой таблице (кроме </a:t>
            </a:r>
            <a:r>
              <a:rPr lang="ru-RU" sz="2000" dirty="0" err="1">
                <a:solidFill>
                  <a:srgbClr val="181B20"/>
                </a:solidFill>
                <a:latin typeface="Source Sans Pro"/>
              </a:rPr>
              <a:t>кластеризованных</a:t>
            </a:r>
            <a:r>
              <a:rPr lang="ru-RU" sz="2000" dirty="0">
                <a:solidFill>
                  <a:srgbClr val="181B20"/>
                </a:solidFill>
                <a:latin typeface="Source Sans Pro"/>
              </a:rPr>
              <a:t> и индексно-организованных) выделяется свой сегмент данных. Один или более сегментов может быть у внешних таблиц, глобальных временных таблиц и сегментированных таблиц. Для разделенной таблицы у каждого раздела есть свой сегмент данных. У каждого кластера есть сегмент данных общий для входящих в кластер таблиц..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81B20"/>
                </a:solidFill>
                <a:latin typeface="Source Sans Pro"/>
              </a:rPr>
              <a:t>Индексные сегменты:</a:t>
            </a:r>
            <a:r>
              <a:rPr lang="ru-RU" sz="2000" dirty="0">
                <a:solidFill>
                  <a:srgbClr val="181B20"/>
                </a:solidFill>
                <a:latin typeface="Source Sans Pro"/>
              </a:rPr>
              <a:t> У каждого индекса есть индексный сегмент, который хранит все его данные. Для разделенного индекса у каждого раздела есть индексный сегмент.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181B20"/>
                </a:solidFill>
                <a:latin typeface="Source Sans Pro"/>
              </a:rPr>
              <a:t>Сегменты отката:</a:t>
            </a:r>
            <a:r>
              <a:rPr lang="ru-RU" sz="2000" dirty="0">
                <a:solidFill>
                  <a:srgbClr val="181B20"/>
                </a:solidFill>
                <a:latin typeface="Source Sans Pro"/>
              </a:rPr>
              <a:t> Одно табличное пространство отката создается для каждого экземпляра базы данных. Эта табличное пространство содержит сегменты  временно хранящие информацию отката, которая используется, в частности, для отката незафиксированных транзакций.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81B20"/>
                </a:solidFill>
                <a:latin typeface="Source Sans Pro"/>
              </a:rPr>
              <a:t> </a:t>
            </a:r>
            <a:r>
              <a:rPr lang="ru-RU" sz="2000" b="1" dirty="0" err="1">
                <a:solidFill>
                  <a:srgbClr val="181B20"/>
                </a:solidFill>
                <a:latin typeface="Source Sans Pro"/>
              </a:rPr>
              <a:t>Врѐменные</a:t>
            </a:r>
            <a:r>
              <a:rPr lang="ru-RU" sz="2000" b="1" dirty="0">
                <a:solidFill>
                  <a:srgbClr val="181B20"/>
                </a:solidFill>
                <a:latin typeface="Source Sans Pro"/>
              </a:rPr>
              <a:t> сегменты:</a:t>
            </a:r>
            <a:r>
              <a:rPr lang="ru-RU" sz="2000" dirty="0">
                <a:solidFill>
                  <a:srgbClr val="181B20"/>
                </a:solidFill>
                <a:latin typeface="Source Sans Pro"/>
              </a:rPr>
              <a:t> Временные сегменты создаются когда инструкция SQL  нуждается в дополнительном пространстве. Типичный пример – большая сортировка.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181B20"/>
              </a:solidFill>
              <a:latin typeface="Source Sans Pr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181B20"/>
              </a:solidFill>
              <a:latin typeface="Source Sans Pro"/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917214" y="7136493"/>
            <a:ext cx="2844800" cy="476250"/>
          </a:xfrm>
        </p:spPr>
        <p:txBody>
          <a:bodyPr/>
          <a:lstStyle/>
          <a:p>
            <a:pPr>
              <a:defRPr/>
            </a:pPr>
            <a:fld id="{C6B8452D-ABC0-4C63-AA75-A64546B69AD5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5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8352928" cy="669471"/>
          </a:xfrm>
        </p:spPr>
        <p:txBody>
          <a:bodyPr/>
          <a:lstStyle/>
          <a:p>
            <a:r>
              <a:rPr lang="ru-RU" sz="3200" dirty="0">
                <a:solidFill>
                  <a:srgbClr val="CE2816"/>
                </a:solidFill>
              </a:rPr>
              <a:t>Экстенты и блоки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1321" y="1888138"/>
            <a:ext cx="7279339" cy="330173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Блок базы, в другой терминологии страница памяти, это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минимальная единица хранения, которой база данных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обменивается с диском. Блок базы образуется из нескольких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блоков операционной системы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.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Минимальный  размер блока 4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Кбайта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Максимальный --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 Кбайт.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Существует несколько списков блоков пригодных для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записи.  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Состоит блок из: заголовка, строк данных, списка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указателей таблиц, списка указателей строк.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Ниже приведен упрощённый формат строки в блоке.  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B8452D-ABC0-4C63-AA75-A64546B69AD5}" type="slidenum">
              <a:rPr lang="ru-RU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ru-RU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0" y="2127555"/>
            <a:ext cx="3829981" cy="287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42" y="5373216"/>
            <a:ext cx="8757861" cy="111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609600" y="525387"/>
            <a:ext cx="10972800" cy="161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lvl="0" indent="-342900" algn="l" eaLnBrk="1" hangingPunct="1">
              <a:lnSpc>
                <a:spcPct val="80000"/>
              </a:lnSpc>
              <a:spcBef>
                <a:spcPct val="20000"/>
              </a:spcBef>
            </a:pPr>
            <a:r>
              <a:rPr lang="ru-RU" sz="2000" kern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Сегменты состоят из экстентов, представляющих логически непрерывные или расположенные </a:t>
            </a:r>
          </a:p>
          <a:p>
            <a:pPr marL="342900" lvl="0" indent="-342900" algn="l" eaLnBrk="1" hangingPunct="1">
              <a:lnSpc>
                <a:spcPct val="80000"/>
              </a:lnSpc>
              <a:spcBef>
                <a:spcPct val="20000"/>
              </a:spcBef>
            </a:pPr>
            <a:r>
              <a:rPr lang="ru-RU" sz="2000" kern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на диске непрерывно наборы блоков данных. Это ускоряет операции с блоками данных, </a:t>
            </a:r>
          </a:p>
          <a:p>
            <a:pPr marL="342900" lvl="0" indent="-342900" algn="l" eaLnBrk="1" hangingPunct="1">
              <a:lnSpc>
                <a:spcPct val="80000"/>
              </a:lnSpc>
              <a:spcBef>
                <a:spcPct val="20000"/>
              </a:spcBef>
            </a:pPr>
            <a:r>
              <a:rPr lang="ru-RU" sz="2000" kern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входящими в состав экстента. Можно при работе с любым элементом данных, читать весь экстент, </a:t>
            </a:r>
          </a:p>
          <a:p>
            <a:pPr marL="342900" lvl="0" indent="-342900" algn="l" eaLnBrk="1" hangingPunct="1">
              <a:lnSpc>
                <a:spcPct val="80000"/>
              </a:lnSpc>
              <a:spcBef>
                <a:spcPct val="20000"/>
              </a:spcBef>
            </a:pPr>
            <a:r>
              <a:rPr lang="ru-RU" sz="2000" kern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в надежде, что его данные скоро понадобятся. Размер сегмента изменяется на целое число </a:t>
            </a:r>
          </a:p>
          <a:p>
            <a:pPr marL="342900" lvl="0" indent="-342900" algn="l" eaLnBrk="1" hangingPunct="1">
              <a:lnSpc>
                <a:spcPct val="80000"/>
              </a:lnSpc>
              <a:spcBef>
                <a:spcPct val="20000"/>
              </a:spcBef>
            </a:pPr>
            <a:r>
              <a:rPr lang="ru-RU" sz="2000" kern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экстентов.</a:t>
            </a:r>
          </a:p>
        </p:txBody>
      </p:sp>
    </p:spTree>
    <p:extLst>
      <p:ext uri="{BB962C8B-B14F-4D97-AF65-F5344CB8AC3E}">
        <p14:creationId xmlns:p14="http://schemas.microsoft.com/office/powerpoint/2010/main" val="76625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57199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Словарь 1/2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0244"/>
            <a:ext cx="10515600" cy="6452332"/>
          </a:xfrm>
        </p:spPr>
        <p:txBody>
          <a:bodyPr>
            <a:noAutofit/>
          </a:bodyPr>
          <a:lstStyle/>
          <a:p>
            <a:pPr marL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altLang="ru-RU" sz="2000" b="1" dirty="0">
                <a:solidFill>
                  <a:srgbClr val="000000"/>
                </a:solidFill>
                <a:latin typeface="Arial" panose="020B0604020202020204" pitchFamily="34" charset="0"/>
                <a:cs typeface="Arial"/>
              </a:rPr>
              <a:t>     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Таблицы пользователя создаются пользователем и содержат вводимую им информацию. </a:t>
            </a:r>
          </a:p>
          <a:p>
            <a:pPr marL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     Словарь данных (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репозиторий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) образует как бы вторую базу данных, состоящую из   фиксированного набора таблиц, и содержащую метаданные. Схема словаря предопределена, его содержимое, создаётся и обслуживается сервером 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Oracle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, который является единственным пользователем словаря.</a:t>
            </a:r>
          </a:p>
          <a:p>
            <a:pPr marL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     Наличие словаря позволяет пользователю выполнять некоторые запросы, относящиеся к логике предикатов второго порядка, например, 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“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Найти, в какой таблице имеется столбец с заданным именем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”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или 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“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Где упоминается Иванов И.И.?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”</a:t>
            </a:r>
            <a:endParaRPr lang="ru-RU" altLang="ru-RU" sz="2000" dirty="0">
              <a:solidFill>
                <a:srgbClr val="00000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     </a:t>
            </a:r>
            <a:r>
              <a:rPr lang="ru-RU" sz="2000" dirty="0">
                <a:solidFill>
                  <a:srgbClr val="000000"/>
                </a:solidFill>
                <a:cs typeface="Arial"/>
              </a:rPr>
              <a:t>Все данные словаря хранятся в закодированном виде в таблицах, таких как OBJ$, TAB$, COM$, IND$, AUD$, PROPS$ и т.д. На основе некоторых из них построено большое число  "представлений" данных 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sz="2000" dirty="0">
                <a:solidFill>
                  <a:srgbClr val="000000"/>
                </a:solidFill>
                <a:cs typeface="Arial"/>
              </a:rPr>
              <a:t>(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view</a:t>
            </a:r>
            <a:r>
              <a:rPr lang="ru-RU" sz="2000" dirty="0">
                <a:solidFill>
                  <a:srgbClr val="000000"/>
                </a:solidFill>
                <a:cs typeface="Arial"/>
              </a:rPr>
              <a:t>), доставляющих </a:t>
            </a:r>
            <a:r>
              <a:rPr lang="ru-RU" sz="2000" dirty="0" err="1">
                <a:solidFill>
                  <a:srgbClr val="000000"/>
                </a:solidFill>
                <a:cs typeface="Arial"/>
              </a:rPr>
              <a:t>метадан</a:t>
            </a:r>
            <a:r>
              <a:rPr lang="ru-RU" sz="2000" dirty="0">
                <a:solidFill>
                  <a:srgbClr val="000000"/>
                </a:solidFill>
                <a:cs typeface="Arial"/>
              </a:rPr>
              <a:t>- 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sz="2000" dirty="0" err="1">
                <a:solidFill>
                  <a:srgbClr val="000000"/>
                </a:solidFill>
                <a:cs typeface="Arial"/>
              </a:rPr>
              <a:t>ные</a:t>
            </a:r>
            <a:r>
              <a:rPr lang="ru-RU" sz="2000" dirty="0">
                <a:solidFill>
                  <a:srgbClr val="000000"/>
                </a:solidFill>
                <a:cs typeface="Arial"/>
              </a:rPr>
              <a:t> в виде, пригодном для 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sz="2000" dirty="0">
                <a:solidFill>
                  <a:srgbClr val="000000"/>
                </a:solidFill>
                <a:cs typeface="Arial"/>
              </a:rPr>
              <a:t>восприятия человеком. </a:t>
            </a:r>
            <a:r>
              <a:rPr lang="ru-RU" altLang="ru-RU" sz="2000" dirty="0" err="1">
                <a:solidFill>
                  <a:srgbClr val="000000"/>
                </a:solidFill>
                <a:cs typeface="Arial"/>
              </a:rPr>
              <a:t>Коман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-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да 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DESC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 или запрос к таблице 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en-US" altLang="ru-RU" sz="2000" dirty="0" err="1">
                <a:solidFill>
                  <a:srgbClr val="000000"/>
                </a:solidFill>
                <a:cs typeface="Arial"/>
              </a:rPr>
              <a:t>all_tables</a:t>
            </a:r>
            <a:r>
              <a:rPr lang="en-US" altLang="ru-RU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altLang="ru-RU" sz="2000" dirty="0">
                <a:solidFill>
                  <a:srgbClr val="000000"/>
                </a:solidFill>
                <a:cs typeface="Arial"/>
              </a:rPr>
              <a:t>их обнаруживают.   </a:t>
            </a:r>
          </a:p>
          <a:p>
            <a:pPr marL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sz="2000" dirty="0"/>
              <a:t>   </a:t>
            </a:r>
            <a:r>
              <a:rPr lang="ru-RU" sz="2000" dirty="0">
                <a:solidFill>
                  <a:srgbClr val="000000"/>
                </a:solidFill>
                <a:cs typeface="Arial"/>
              </a:rPr>
              <a:t>Располагается в табличном пространстве SYSTEM.</a:t>
            </a:r>
          </a:p>
          <a:p>
            <a:pPr marL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sz="2000" dirty="0">
                <a:solidFill>
                  <a:srgbClr val="000000"/>
                </a:solidFill>
                <a:cs typeface="Arial"/>
              </a:rPr>
              <a:t>Владелец: SYS, некоторые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 </a:t>
            </a:r>
            <a:r>
              <a:rPr lang="ru-RU" sz="2000" dirty="0">
                <a:solidFill>
                  <a:srgbClr val="000000"/>
                </a:solidFill>
                <a:cs typeface="Arial"/>
              </a:rPr>
              <a:t>представления – SYSTEM. </a:t>
            </a:r>
          </a:p>
          <a:p>
            <a:pPr marL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None/>
            </a:pPr>
            <a:r>
              <a:rPr lang="ru-RU" sz="2000" dirty="0">
                <a:solidFill>
                  <a:srgbClr val="000000"/>
                </a:solidFill>
                <a:cs typeface="Arial"/>
              </a:rPr>
              <a:t>Для доступа необходима привилегия SELECT ANY DICTIONARY.  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57" y="3704836"/>
            <a:ext cx="6106689" cy="21049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62" y="4140533"/>
            <a:ext cx="4385538" cy="236078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23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82530" y="696685"/>
            <a:ext cx="3182256" cy="604157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Словарь 2/2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225" y="0"/>
            <a:ext cx="6744549" cy="32079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43" y="2301650"/>
            <a:ext cx="6565999" cy="45563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48225" y="3570514"/>
            <a:ext cx="3896346" cy="2583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В качестве примера базисных </a:t>
            </a:r>
          </a:p>
          <a:p>
            <a:r>
              <a:rPr lang="ru-RU" dirty="0">
                <a:solidFill>
                  <a:schemeClr val="tx1"/>
                </a:solidFill>
              </a:rPr>
              <a:t>таблиц словаря рассматриваем </a:t>
            </a:r>
          </a:p>
          <a:p>
            <a:r>
              <a:rPr lang="ru-RU" dirty="0">
                <a:solidFill>
                  <a:schemeClr val="tx1"/>
                </a:solidFill>
              </a:rPr>
              <a:t>вызов описания представления </a:t>
            </a:r>
            <a:r>
              <a:rPr lang="en-US" dirty="0">
                <a:solidFill>
                  <a:schemeClr val="tx1"/>
                </a:solidFill>
              </a:rPr>
              <a:t>TAB$</a:t>
            </a:r>
          </a:p>
          <a:p>
            <a:r>
              <a:rPr lang="ru-RU" dirty="0">
                <a:solidFill>
                  <a:schemeClr val="tx1"/>
                </a:solidFill>
              </a:rPr>
              <a:t>и фрагмент его данных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97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154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Таблицы и представления словаря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51543"/>
            <a:ext cx="10515600" cy="630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      Таблица/представление DICTIONARY это справочник по словарю. Она содержит список названий почти всех представлений словаря с краткими комментариями, в том числе название самой себя. </a:t>
            </a:r>
          </a:p>
          <a:p>
            <a:r>
              <a:rPr lang="en-US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-- Внутренние таблицы базы. Содержимое кодировано. Предназначено только для администратора и самого сервера.</a:t>
            </a:r>
            <a:r>
              <a:rPr lang="ru-RU" sz="2000" dirty="0"/>
              <a:t> Список X$ таблиц можно получить через запрос к динамическому представлению V$FIXED_TABLE.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 -- Таблицы представления текущей активности. Позволяют собирать статистику, отражающую текущее состояние базы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Представления словаря. Построены на данных </a:t>
            </a:r>
            <a:r>
              <a:rPr lang="en-US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$-таблиц.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/>
              <a:t>      В именах представлений словаря используются следующие префиксы:</a:t>
            </a:r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USER -- для объектов созданных пользователем;</a:t>
            </a:r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ALL — для объектов, доступных пользователю;</a:t>
            </a:r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DBA — для всех объектов базы.</a:t>
            </a:r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Существуют таблицы-представления словаря не имеющие префиксов USER, ALL или DBA.</a:t>
            </a:r>
          </a:p>
          <a:p>
            <a:pPr marL="0" indent="0">
              <a:buNone/>
            </a:pPr>
            <a:r>
              <a:rPr lang="ru-RU" sz="2000" dirty="0"/>
              <a:t>      Если вы забыли имена необходимых вам представлений словаря, обратитесь к </a:t>
            </a:r>
            <a:r>
              <a:rPr lang="ru-RU" sz="2000" dirty="0">
                <a:solidFill>
                  <a:prstClr val="black"/>
                </a:solidFill>
              </a:rPr>
              <a:t>DICTIONARY. </a:t>
            </a:r>
            <a:r>
              <a:rPr lang="ru-RU" sz="2000" dirty="0"/>
              <a:t>Например, для поиска представлений с шаблоном имени </a:t>
            </a:r>
            <a:r>
              <a:rPr lang="ru-RU" sz="2000" dirty="0">
                <a:solidFill>
                  <a:prstClr val="black"/>
                </a:solidFill>
              </a:rPr>
              <a:t>'USER%DICT%‘ используем запрос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SELECT </a:t>
            </a:r>
            <a:r>
              <a:rPr lang="ru-RU" sz="2000" dirty="0" err="1"/>
              <a:t>table_name</a:t>
            </a:r>
            <a:r>
              <a:rPr lang="ru-RU" sz="2000" dirty="0"/>
              <a:t> FROM </a:t>
            </a:r>
            <a:r>
              <a:rPr lang="ru-RU" sz="2000" dirty="0" err="1"/>
              <a:t>dictionary</a:t>
            </a:r>
            <a:r>
              <a:rPr lang="ru-RU" sz="2000" dirty="0"/>
              <a:t> WHERE </a:t>
            </a:r>
            <a:r>
              <a:rPr lang="ru-RU" sz="2000" dirty="0" err="1"/>
              <a:t>table_name</a:t>
            </a:r>
            <a:r>
              <a:rPr lang="ru-RU" sz="2000" dirty="0"/>
              <a:t> LIKE 'USER%DICT%‘.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1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616857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Основные задачи администратора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72646"/>
            <a:ext cx="10515600" cy="6069240"/>
          </a:xfrm>
        </p:spPr>
        <p:txBody>
          <a:bodyPr>
            <a:normAutofit/>
          </a:bodyPr>
          <a:lstStyle/>
          <a:p>
            <a:pPr marL="0" indent="360000">
              <a:lnSpc>
                <a:spcPct val="80000"/>
              </a:lnSpc>
              <a:buNone/>
            </a:pPr>
            <a:r>
              <a:rPr lang="ru-RU" sz="2000" dirty="0"/>
              <a:t>Основные задачи администратора: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Участие в проектировании базы данных.</a:t>
            </a:r>
          </a:p>
          <a:p>
            <a:pPr>
              <a:lnSpc>
                <a:spcPct val="80000"/>
              </a:lnSpc>
            </a:pPr>
            <a:r>
              <a:rPr lang="ru-RU" sz="2000" dirty="0" err="1"/>
              <a:t>Рефакторинг</a:t>
            </a:r>
            <a:r>
              <a:rPr lang="ru-RU" sz="2000" dirty="0"/>
              <a:t> базы данных, в том числе оптимизация производительности.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Управление доступом к базе данных.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Обеспечение безопасности в базе данных.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Резервирование и восстановление базы данных.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Обеспечение целостности баз данных.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Обеспечение переходов на новые версии СУБД.</a:t>
            </a:r>
          </a:p>
          <a:p>
            <a:pPr marL="0" indent="0">
              <a:lnSpc>
                <a:spcPct val="80000"/>
              </a:lnSpc>
              <a:buNone/>
            </a:pPr>
            <a:endParaRPr lang="ru-RU" sz="1000" dirty="0"/>
          </a:p>
          <a:p>
            <a:pPr marL="0" indent="360000">
              <a:lnSpc>
                <a:spcPct val="80000"/>
              </a:lnSpc>
              <a:buNone/>
            </a:pPr>
            <a:r>
              <a:rPr lang="ru-RU" sz="2000" dirty="0"/>
              <a:t>В больших системах существуют группы администраторов из нескольких лиц: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администратор предметной области -- отвечает за концептуальную модель данных и её соотношение с моделями бизнеса;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администратор баз данных – отвечает за представление базы данных в среде хранения, за эффективную и надежную эксплуатацию базы данных, за выполнение </a:t>
            </a:r>
            <a:r>
              <a:rPr lang="ru-RU" sz="2000" dirty="0" err="1"/>
              <a:t>рефакторинга</a:t>
            </a:r>
            <a:r>
              <a:rPr lang="ru-RU" sz="2000" dirty="0"/>
              <a:t> с целью повышения эффективности функционирования системы. Следует помнить, что администратор базы данных - это управляющий данными, а не их хозяин.</a:t>
            </a:r>
          </a:p>
          <a:p>
            <a:pPr>
              <a:lnSpc>
                <a:spcPct val="80000"/>
              </a:lnSpc>
            </a:pPr>
            <a:r>
              <a:rPr lang="ru-RU" sz="2000" dirty="0"/>
              <a:t>администратор безопасности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67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786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Некоторые представления словаря</a:t>
            </a:r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838200" y="734786"/>
            <a:ext cx="10515600" cy="6123213"/>
          </a:xfrm>
        </p:spPr>
        <p:txBody>
          <a:bodyPr>
            <a:noAutofit/>
          </a:bodyPr>
          <a:lstStyle/>
          <a:p>
            <a:pPr fontAlgn="base"/>
            <a:r>
              <a:rPr lang="en-US" sz="2000" dirty="0">
                <a:solidFill>
                  <a:srgbClr val="333333"/>
                </a:solidFill>
              </a:rPr>
              <a:t>DICTIONARY</a:t>
            </a:r>
            <a:r>
              <a:rPr lang="ru-RU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333333"/>
                </a:solidFill>
              </a:rPr>
              <a:t>– </a:t>
            </a:r>
            <a:r>
              <a:rPr lang="ru-RU" sz="2000" dirty="0">
                <a:solidFill>
                  <a:srgbClr val="333333"/>
                </a:solidFill>
              </a:rPr>
              <a:t>основная таблица в иерархии терминов словаря;</a:t>
            </a:r>
            <a:endParaRPr lang="en-US" sz="2000" dirty="0">
              <a:solidFill>
                <a:srgbClr val="333333"/>
              </a:solidFill>
            </a:endParaRPr>
          </a:p>
          <a:p>
            <a:pPr fontAlgn="base"/>
            <a:r>
              <a:rPr lang="en-US" sz="2000" dirty="0">
                <a:solidFill>
                  <a:srgbClr val="333333"/>
                </a:solidFill>
              </a:rPr>
              <a:t>USER_CATALOG – </a:t>
            </a:r>
            <a:r>
              <a:rPr lang="ru-RU" sz="2000" dirty="0">
                <a:solidFill>
                  <a:srgbClr val="333333"/>
                </a:solidFill>
              </a:rPr>
              <a:t>список таблиц, представлений, последовательностей пользователя;</a:t>
            </a:r>
          </a:p>
          <a:p>
            <a:pPr fontAlgn="base"/>
            <a:r>
              <a:rPr lang="en-US" sz="2000" dirty="0">
                <a:solidFill>
                  <a:srgbClr val="333333"/>
                </a:solidFill>
              </a:rPr>
              <a:t>USER_OBJECTS</a:t>
            </a:r>
            <a:r>
              <a:rPr lang="ru-RU" sz="2000" dirty="0">
                <a:solidFill>
                  <a:srgbClr val="333333"/>
                </a:solidFill>
              </a:rPr>
              <a:t> – объекты схемы; </a:t>
            </a:r>
          </a:p>
          <a:p>
            <a:pPr fontAlgn="base"/>
            <a:r>
              <a:rPr lang="ru-RU" sz="2000" dirty="0">
                <a:solidFill>
                  <a:srgbClr val="333333"/>
                </a:solidFill>
              </a:rPr>
              <a:t> USER_SOURCE - данные по PL/SQL объектам (процедуры, функции, пакеты).</a:t>
            </a:r>
          </a:p>
          <a:p>
            <a:pPr marL="0" indent="0" fontAlgn="base">
              <a:buNone/>
            </a:pPr>
            <a:r>
              <a:rPr lang="ru-RU" sz="2000" dirty="0">
                <a:solidFill>
                  <a:srgbClr val="333333"/>
                </a:solidFill>
              </a:rPr>
              <a:t>Метаданные объектов текущей схемы можно получить в представлениях:</a:t>
            </a:r>
          </a:p>
          <a:p>
            <a:pPr fontAlgn="base"/>
            <a:r>
              <a:rPr lang="en-US" sz="2000" dirty="0">
                <a:solidFill>
                  <a:srgbClr val="333333"/>
                </a:solidFill>
              </a:rPr>
              <a:t>USER_TABLES</a:t>
            </a:r>
            <a:r>
              <a:rPr lang="ru-RU" sz="2000" dirty="0">
                <a:solidFill>
                  <a:srgbClr val="333333"/>
                </a:solidFill>
              </a:rPr>
              <a:t> – данные по таблицам</a:t>
            </a:r>
            <a:r>
              <a:rPr lang="en-US" sz="2000" dirty="0">
                <a:solidFill>
                  <a:srgbClr val="333333"/>
                </a:solidFill>
              </a:rPr>
              <a:t>;</a:t>
            </a:r>
          </a:p>
          <a:p>
            <a:pPr fontAlgn="base"/>
            <a:r>
              <a:rPr lang="en-US" sz="2000" dirty="0">
                <a:solidFill>
                  <a:srgbClr val="333333"/>
                </a:solidFill>
              </a:rPr>
              <a:t>USER_TAB_COLUMNS;</a:t>
            </a:r>
            <a:r>
              <a:rPr lang="ru-RU" sz="2000" dirty="0">
                <a:solidFill>
                  <a:srgbClr val="333333"/>
                </a:solidFill>
              </a:rPr>
              <a:t>- данные по столбцам;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ru-RU" sz="2000" dirty="0">
                <a:solidFill>
                  <a:srgbClr val="333333"/>
                </a:solidFill>
              </a:rPr>
              <a:t>синоним </a:t>
            </a:r>
            <a:r>
              <a:rPr lang="en-US" sz="2000" dirty="0">
                <a:solidFill>
                  <a:srgbClr val="333333"/>
                </a:solidFill>
              </a:rPr>
              <a:t>COLS</a:t>
            </a:r>
            <a:r>
              <a:rPr lang="ru-RU" sz="2000" dirty="0">
                <a:solidFill>
                  <a:srgbClr val="333333"/>
                </a:solidFill>
              </a:rPr>
              <a:t>;</a:t>
            </a:r>
          </a:p>
          <a:p>
            <a:pPr lvl="0" fontAlgn="base"/>
            <a:r>
              <a:rPr lang="en-US" sz="2000" dirty="0">
                <a:solidFill>
                  <a:srgbClr val="333333"/>
                </a:solidFill>
              </a:rPr>
              <a:t>USER_CONSTRAINTS – </a:t>
            </a:r>
            <a:r>
              <a:rPr lang="ru-RU" sz="2000" dirty="0">
                <a:solidFill>
                  <a:srgbClr val="333333"/>
                </a:solidFill>
              </a:rPr>
              <a:t>пользовательские ограничения целостности (</a:t>
            </a:r>
            <a:r>
              <a:rPr lang="en-US" sz="2000" dirty="0">
                <a:solidFill>
                  <a:srgbClr val="333333"/>
                </a:solidFill>
              </a:rPr>
              <a:t>PK,</a:t>
            </a:r>
            <a:r>
              <a:rPr lang="ru-RU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333333"/>
                </a:solidFill>
              </a:rPr>
              <a:t>FK, CHECK, NULL</a:t>
            </a:r>
            <a:r>
              <a:rPr lang="ru-RU" sz="2000" dirty="0">
                <a:solidFill>
                  <a:srgbClr val="333333"/>
                </a:solidFill>
              </a:rPr>
              <a:t>);</a:t>
            </a:r>
          </a:p>
          <a:p>
            <a:pPr fontAlgn="base"/>
            <a:r>
              <a:rPr lang="en-US" sz="2000" dirty="0">
                <a:solidFill>
                  <a:srgbClr val="333333"/>
                </a:solidFill>
              </a:rPr>
              <a:t>USER_CONS_COLUMNS – </a:t>
            </a:r>
            <a:r>
              <a:rPr lang="ru-RU" sz="2000" dirty="0">
                <a:solidFill>
                  <a:srgbClr val="333333"/>
                </a:solidFill>
              </a:rPr>
              <a:t>столбцы на которые наложены ограничения;</a:t>
            </a:r>
            <a:endParaRPr lang="en-US" sz="2000" dirty="0">
              <a:solidFill>
                <a:srgbClr val="333333"/>
              </a:solidFill>
            </a:endParaRPr>
          </a:p>
          <a:p>
            <a:pPr fontAlgn="base"/>
            <a:r>
              <a:rPr lang="en-US" sz="2000" dirty="0">
                <a:solidFill>
                  <a:srgbClr val="333333"/>
                </a:solidFill>
              </a:rPr>
              <a:t>USER_INDEXES</a:t>
            </a:r>
            <a:r>
              <a:rPr lang="ru-RU" sz="2000" dirty="0">
                <a:solidFill>
                  <a:srgbClr val="333333"/>
                </a:solidFill>
              </a:rPr>
              <a:t> – данные по индексам</a:t>
            </a:r>
            <a:r>
              <a:rPr lang="en-US" sz="2000" dirty="0">
                <a:solidFill>
                  <a:srgbClr val="333333"/>
                </a:solidFill>
              </a:rPr>
              <a:t>;</a:t>
            </a:r>
            <a:endParaRPr lang="ru-RU" sz="2000" dirty="0">
              <a:solidFill>
                <a:srgbClr val="333333"/>
              </a:solidFill>
            </a:endParaRPr>
          </a:p>
          <a:p>
            <a:pPr fontAlgn="base"/>
            <a:r>
              <a:rPr lang="ru-RU" sz="2000" dirty="0">
                <a:solidFill>
                  <a:srgbClr val="333333"/>
                </a:solidFill>
              </a:rPr>
              <a:t>USER_VIEWS - данные по представлениям;</a:t>
            </a:r>
          </a:p>
          <a:p>
            <a:pPr fontAlgn="base"/>
            <a:r>
              <a:rPr lang="ru-RU" sz="2000" dirty="0">
                <a:solidFill>
                  <a:srgbClr val="333333"/>
                </a:solidFill>
              </a:rPr>
              <a:t>USER_SEQUENCES - данные по генераторам последовательностей;</a:t>
            </a:r>
          </a:p>
          <a:p>
            <a:pPr fontAlgn="base"/>
            <a:r>
              <a:rPr lang="ru-RU" sz="2000" dirty="0">
                <a:solidFill>
                  <a:srgbClr val="333333"/>
                </a:solidFill>
              </a:rPr>
              <a:t>USER_TRIGGERS - триггеры; есть столбцы </a:t>
            </a:r>
            <a:r>
              <a:rPr lang="en-US" sz="2000" dirty="0">
                <a:solidFill>
                  <a:srgbClr val="333333"/>
                </a:solidFill>
              </a:rPr>
              <a:t>TRIGGER_NAME, TRIGGER_TYPE, TRIGGERING_EVENT</a:t>
            </a:r>
            <a:r>
              <a:rPr lang="ru-RU" sz="2000" dirty="0">
                <a:solidFill>
                  <a:srgbClr val="333333"/>
                </a:solidFill>
              </a:rPr>
              <a:t>;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USER_TRIGGER_COLS</a:t>
            </a:r>
            <a:r>
              <a:rPr lang="ru-RU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столбцы, на которые реагируют триггеры.</a:t>
            </a:r>
            <a:endParaRPr lang="ru-RU" sz="20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ru-RU" sz="2000" u="sng" dirty="0"/>
              <a:t>Варианты</a:t>
            </a:r>
            <a:r>
              <a:rPr lang="ru-RU" sz="2000" dirty="0"/>
              <a:t>: кроме префикса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ru-RU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могут быть ещё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ru-RU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DBA</a:t>
            </a:r>
            <a:r>
              <a:rPr lang="ru-RU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1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"/>
          </a:xfrm>
        </p:spPr>
        <p:txBody>
          <a:bodyPr>
            <a:normAutofit fontScale="90000"/>
          </a:bodyPr>
          <a:lstStyle/>
          <a:p>
            <a:pPr marL="228600" lvl="0" indent="-228600" algn="ctr">
              <a:spcBef>
                <a:spcPts val="1000"/>
              </a:spcBef>
            </a:pPr>
            <a:b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ru-RU" sz="3600" dirty="0">
                <a:solidFill>
                  <a:srgbClr val="FF0000"/>
                </a:solidFill>
              </a:rPr>
              <a:t>Некоторые публичные синонимы</a:t>
            </a:r>
            <a:br>
              <a:rPr lang="ru-RU" sz="3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45029"/>
            <a:ext cx="10515600" cy="513193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Для упрощения запросов имеется набор публичных синонимов имён представлений.</a:t>
            </a:r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Некоторые из них:</a:t>
            </a:r>
          </a:p>
          <a:p>
            <a:pPr lvl="0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DICT (синоним для DICTIONARY).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TABS (синоним для USER_TABLES) — список всех таблиц схемы пользователя;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COLS (синоним для USER_TAB_COLUMNS) — список всех столбцов всех таблиц схемы пользователя;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 (синоним для USER_SEQUENCES) — список всех генераторов последовательностей чисел в схеме пользователя;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SYN (синоним для USER_SYNONYMS) — список всех синонимов схемы пользователя;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CAT (синоним для USER_CATALOG) — список основных таблиц и представлений данных, синонимов и генераторов последовательностей чисел в схеме пользователя;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 (синоним для USER_OBJECTS) — список всех объектов схемы пользователя;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IND (синоним для USER_INDEXES) — список всех индексов схемы пользователя;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07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182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latin typeface="+mn-lt"/>
              </a:rPr>
              <a:t>Кому принадлежит </a:t>
            </a:r>
            <a:r>
              <a:rPr lang="en-US" sz="3600" dirty="0">
                <a:solidFill>
                  <a:srgbClr val="FF0000"/>
                </a:solidFill>
                <a:latin typeface="+mn-lt"/>
              </a:rPr>
              <a:t>DBA_OBJECTS</a:t>
            </a:r>
            <a:endParaRPr lang="ru-RU" sz="36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17131"/>
            <a:ext cx="10232064" cy="310652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54664" y="4498960"/>
            <a:ext cx="10515600" cy="134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spcBef>
                <a:spcPts val="1000"/>
              </a:spcBef>
            </a:pPr>
            <a:r>
              <a:rPr lang="ru-RU" sz="3000" dirty="0">
                <a:latin typeface="+mn-lt"/>
                <a:ea typeface="Times New Roman" panose="02020603050405020304" pitchFamily="18" charset="0"/>
                <a:cs typeface="+mn-cs"/>
              </a:rPr>
              <a:t>            Кажется, что появился ещё один особенный пользователь </a:t>
            </a:r>
            <a:r>
              <a:rPr lang="en-US" sz="3000" dirty="0">
                <a:latin typeface="+mn-lt"/>
                <a:ea typeface="Times New Roman" panose="02020603050405020304" pitchFamily="18" charset="0"/>
                <a:cs typeface="+mn-cs"/>
              </a:rPr>
              <a:t>Public</a:t>
            </a:r>
            <a:r>
              <a:rPr lang="ru-RU" sz="3000" dirty="0">
                <a:latin typeface="+mn-lt"/>
                <a:ea typeface="Times New Roman" panose="02020603050405020304" pitchFamily="18" charset="0"/>
                <a:cs typeface="+mn-cs"/>
              </a:rPr>
              <a:t>. Но это не пользователь, а роль, привилегии которой принадлежат любому пользователю. Не может существовать пользователя менее привилегированного чем</a:t>
            </a:r>
            <a:r>
              <a:rPr lang="en-US" sz="3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ru-RU" sz="3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роль </a:t>
            </a:r>
            <a:r>
              <a:rPr lang="en-US" sz="3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Public</a:t>
            </a:r>
            <a:r>
              <a:rPr lang="ru-RU" sz="3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.</a:t>
            </a:r>
            <a:r>
              <a:rPr lang="ru-RU" sz="3000" dirty="0">
                <a:latin typeface="+mn-lt"/>
                <a:ea typeface="Times New Roman" panose="02020603050405020304" pitchFamily="18" charset="0"/>
                <a:cs typeface="+mn-cs"/>
              </a:rPr>
              <a:t>   </a:t>
            </a:r>
          </a:p>
          <a:p>
            <a:pPr marL="228600" indent="-228600">
              <a:spcBef>
                <a:spcPts val="1000"/>
              </a:spcBef>
            </a:pPr>
            <a:br>
              <a:rPr lang="ru-RU" sz="3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23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latin typeface="+mn-lt"/>
              </a:rPr>
              <a:t>Таблицы схемы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 таблицы в схеме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6" y="2418407"/>
            <a:ext cx="7246714" cy="3687758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51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81343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Сведения о таблицах и комментариях к ним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94080"/>
            <a:ext cx="10515600" cy="5963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</a:t>
            </a:r>
            <a:r>
              <a:rPr lang="en-US" sz="2000" dirty="0" err="1"/>
              <a:t>col.table_name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col.column_name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col.data_type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col.data_length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col.data_precision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col.data_scale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col.nullable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com.comments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FROM USER_TAB_COLUMNS col</a:t>
            </a:r>
          </a:p>
          <a:p>
            <a:pPr marL="0" indent="0">
              <a:buNone/>
            </a:pPr>
            <a:r>
              <a:rPr lang="en-US" sz="2000" dirty="0"/>
              <a:t>LEFT JOIN user_col_comments com</a:t>
            </a:r>
          </a:p>
          <a:p>
            <a:pPr marL="0" indent="0">
              <a:buNone/>
            </a:pPr>
            <a:r>
              <a:rPr lang="en-US" sz="2000" dirty="0"/>
              <a:t>ON (</a:t>
            </a:r>
            <a:r>
              <a:rPr lang="en-US" sz="2000" dirty="0" err="1"/>
              <a:t>col.table_name</a:t>
            </a:r>
            <a:r>
              <a:rPr lang="en-US" sz="2000" dirty="0"/>
              <a:t>  = </a:t>
            </a:r>
            <a:r>
              <a:rPr lang="en-US" sz="2000" dirty="0" err="1"/>
              <a:t>com.table_name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</a:t>
            </a:r>
            <a:r>
              <a:rPr lang="en-US" sz="2000" dirty="0" err="1"/>
              <a:t>col.column_name</a:t>
            </a:r>
            <a:r>
              <a:rPr lang="en-US" sz="2000" dirty="0"/>
              <a:t> = </a:t>
            </a:r>
            <a:r>
              <a:rPr lang="en-US" sz="2000" dirty="0" err="1"/>
              <a:t>com.column_name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WHERE </a:t>
            </a:r>
            <a:r>
              <a:rPr lang="en-US" sz="2000" dirty="0" err="1"/>
              <a:t>col.table_name</a:t>
            </a:r>
            <a:r>
              <a:rPr lang="en-US" sz="2000" dirty="0"/>
              <a:t> = 'EMPLOYEES</a:t>
            </a:r>
            <a:r>
              <a:rPr lang="en-US" sz="2000" dirty="0">
                <a:solidFill>
                  <a:prstClr val="black"/>
                </a:solidFill>
              </a:rPr>
              <a:t>'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ORDER BY </a:t>
            </a:r>
            <a:r>
              <a:rPr lang="en-US" sz="2000" dirty="0" err="1"/>
              <a:t>table_name</a:t>
            </a:r>
            <a:r>
              <a:rPr lang="en-US" sz="2000" dirty="0"/>
              <a:t>, </a:t>
            </a:r>
            <a:r>
              <a:rPr lang="ru-RU" sz="2000" dirty="0" err="1"/>
              <a:t>с</a:t>
            </a:r>
            <a:r>
              <a:rPr lang="en-US" sz="2000" dirty="0" err="1"/>
              <a:t>olumn_name</a:t>
            </a:r>
            <a:r>
              <a:rPr lang="en-US" sz="2000" dirty="0"/>
              <a:t>;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864352" y="2267712"/>
            <a:ext cx="3450336" cy="15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Разберитесь с текстом, исправьте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и  исполните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4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7150"/>
            <a:ext cx="10515600" cy="71120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Использование пакета </a:t>
            </a:r>
            <a:r>
              <a:rPr lang="en-US" sz="3200" dirty="0">
                <a:solidFill>
                  <a:srgbClr val="FF0000"/>
                </a:solidFill>
              </a:rPr>
              <a:t>DBMS_METADATA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89103"/>
            <a:ext cx="10515600" cy="458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      Одна из функций пакета это </a:t>
            </a:r>
            <a:r>
              <a:rPr lang="en-US" sz="2000" dirty="0"/>
              <a:t>GET_DDL:</a:t>
            </a:r>
          </a:p>
          <a:p>
            <a:pPr marL="0" indent="0">
              <a:buNone/>
            </a:pPr>
            <a:r>
              <a:rPr lang="en-US" sz="2000" dirty="0"/>
              <a:t>SELECT </a:t>
            </a:r>
            <a:r>
              <a:rPr lang="en-US" sz="2000" dirty="0" err="1"/>
              <a:t>dbms_metadata.get_ddl</a:t>
            </a:r>
            <a:r>
              <a:rPr lang="en-US" sz="2000" dirty="0"/>
              <a:t>(‘</a:t>
            </a:r>
            <a:r>
              <a:rPr lang="ru-RU" sz="2000" dirty="0" err="1"/>
              <a:t>тип_объекта</a:t>
            </a:r>
            <a:r>
              <a:rPr lang="en-US" sz="2000" dirty="0"/>
              <a:t>’,</a:t>
            </a:r>
            <a:r>
              <a:rPr lang="ru-RU" sz="2000" dirty="0"/>
              <a:t> </a:t>
            </a:r>
            <a:r>
              <a:rPr lang="en-US" sz="2000" dirty="0"/>
              <a:t>‘</a:t>
            </a:r>
            <a:r>
              <a:rPr lang="ru-RU" sz="2000" dirty="0" err="1"/>
              <a:t>имя_объекта</a:t>
            </a:r>
            <a:r>
              <a:rPr lang="en-US" sz="2000" dirty="0"/>
              <a:t>’, ‘</a:t>
            </a:r>
            <a:r>
              <a:rPr lang="ru-RU" sz="2000" dirty="0"/>
              <a:t>схема</a:t>
            </a:r>
            <a:r>
              <a:rPr lang="en-US" sz="2000" dirty="0"/>
              <a:t>’) FROM dual.</a:t>
            </a:r>
            <a:endParaRPr lang="ru-RU" sz="2000" dirty="0"/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      Доступные типы объектов - </a:t>
            </a:r>
            <a:r>
              <a:rPr lang="en-US" sz="2000" dirty="0">
                <a:solidFill>
                  <a:prstClr val="black"/>
                </a:solidFill>
              </a:rPr>
              <a:t>PROCEDURE, TABLE, CONSTRAINT, INDEX, PACKAGE</a:t>
            </a:r>
            <a:r>
              <a:rPr lang="ru-RU" sz="2000" dirty="0">
                <a:solidFill>
                  <a:prstClr val="black"/>
                </a:solidFill>
              </a:rPr>
              <a:t>, </a:t>
            </a:r>
            <a:r>
              <a:rPr lang="en-US" sz="2000" dirty="0">
                <a:solidFill>
                  <a:prstClr val="black"/>
                </a:solidFill>
              </a:rPr>
              <a:t>TRIGGER </a:t>
            </a:r>
            <a:r>
              <a:rPr lang="ru-RU" sz="2000" dirty="0">
                <a:solidFill>
                  <a:prstClr val="black"/>
                </a:solidFill>
              </a:rPr>
              <a:t>и т.д.</a:t>
            </a:r>
          </a:p>
          <a:p>
            <a:pPr marL="0" indent="0">
              <a:buNone/>
            </a:pPr>
            <a:r>
              <a:rPr lang="ru-RU" sz="2000" dirty="0"/>
              <a:t>      При работе со своей схемой пользователь может не указывать третий параметр.</a:t>
            </a:r>
          </a:p>
          <a:p>
            <a:pPr mar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Подробности по пакету </a:t>
            </a:r>
            <a:r>
              <a:rPr lang="en-US" sz="2000" dirty="0">
                <a:solidFill>
                  <a:prstClr val="black"/>
                </a:solidFill>
                <a:ea typeface="+mj-ea"/>
                <a:cs typeface="+mj-cs"/>
              </a:rPr>
              <a:t>DBMS_METADATA</a:t>
            </a:r>
            <a:r>
              <a:rPr lang="ru-RU" sz="2000" dirty="0">
                <a:solidFill>
                  <a:prstClr val="black"/>
                </a:solidFill>
                <a:ea typeface="+mj-ea"/>
                <a:cs typeface="+mj-cs"/>
              </a:rPr>
              <a:t> вы найдете </a:t>
            </a:r>
            <a:r>
              <a:rPr lang="ru-RU" sz="2000" dirty="0">
                <a:solidFill>
                  <a:prstClr val="black"/>
                </a:solidFill>
              </a:rPr>
              <a:t>в отдельной презентации.</a:t>
            </a:r>
            <a:endParaRPr lang="en-US" sz="20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89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1552"/>
          </a:xfrm>
        </p:spPr>
        <p:txBody>
          <a:bodyPr>
            <a:normAutofit/>
          </a:bodyPr>
          <a:lstStyle/>
          <a:p>
            <a:pPr lvl="0" algn="ctr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</a:pPr>
            <a:r>
              <a:rPr lang="ru-RU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инициализации 1/2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61537"/>
            <a:ext cx="10515600" cy="17272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(name,1,30),</a:t>
            </a:r>
            <a:r>
              <a:rPr lang="en-US" sz="2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(value,1,30)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v$parameter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</a:t>
            </a:r>
            <a:r>
              <a:rPr lang="en-US" sz="2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isdefault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='FALSE';</a:t>
            </a:r>
            <a:b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FROM </a:t>
            </a:r>
            <a:r>
              <a:rPr lang="en-US" sz="2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v$version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v$sga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v$sgastat</a:t>
            </a:r>
            <a:r>
              <a:rPr lang="en-US" sz="2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10" y="2458721"/>
            <a:ext cx="7946390" cy="41763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640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" y="104364"/>
            <a:ext cx="9663953" cy="68658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2075" y="19050"/>
            <a:ext cx="4559675" cy="885116"/>
          </a:xfr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инициализации 2/2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91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06824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787878"/>
                </a:solidFill>
                <a:latin typeface="Arial" panose="020B0604020202020204" pitchFamily="34" charset="0"/>
              </a:rPr>
              <a:t>Свободное место в табличных пространствах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22" y="806823"/>
            <a:ext cx="11400260" cy="591670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47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17176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3200" dirty="0">
                <a:solidFill>
                  <a:srgbClr val="FF0000"/>
                </a:solidFill>
              </a:rPr>
            </a:br>
            <a:r>
              <a:rPr lang="ru-RU" sz="3200" dirty="0">
                <a:solidFill>
                  <a:srgbClr val="FF0000"/>
                </a:solidFill>
              </a:rPr>
              <a:t>Запуск и останов экземпляра</a:t>
            </a:r>
            <a:br>
              <a:rPr lang="ru-RU" sz="3200" dirty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4843" y="573742"/>
            <a:ext cx="10515600" cy="5459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Если службы не запущены автоматически, их можно поднять вручную. Для этого в </a:t>
            </a:r>
            <a:r>
              <a:rPr lang="en-US" sz="2000" dirty="0"/>
              <a:t>Start (</a:t>
            </a:r>
            <a:r>
              <a:rPr lang="ru-RU" sz="2000" dirty="0"/>
              <a:t>Пуск</a:t>
            </a:r>
            <a:r>
              <a:rPr lang="en-US" sz="2000" dirty="0"/>
              <a:t>) </a:t>
            </a:r>
            <a:r>
              <a:rPr lang="ru-RU" sz="2000" dirty="0"/>
              <a:t>заходим в каталог</a:t>
            </a:r>
            <a:r>
              <a:rPr lang="en-US" sz="2000" dirty="0"/>
              <a:t> “</a:t>
            </a:r>
            <a:r>
              <a:rPr lang="ru-RU" sz="2000" dirty="0"/>
              <a:t>Панель управления</a:t>
            </a:r>
            <a:r>
              <a:rPr lang="en-US" sz="2000" dirty="0"/>
              <a:t>”→</a:t>
            </a:r>
            <a:r>
              <a:rPr lang="ru-RU" sz="2000" dirty="0"/>
              <a:t> </a:t>
            </a:r>
            <a:r>
              <a:rPr lang="en-US" sz="2000" dirty="0"/>
              <a:t>“</a:t>
            </a:r>
            <a:r>
              <a:rPr lang="ru-RU" sz="2000" dirty="0"/>
              <a:t>Администрирование</a:t>
            </a:r>
            <a:r>
              <a:rPr lang="en-US" sz="2000" dirty="0"/>
              <a:t>” →“</a:t>
            </a:r>
            <a:r>
              <a:rPr lang="ru-RU" sz="2000" dirty="0"/>
              <a:t>Службы</a:t>
            </a:r>
            <a:r>
              <a:rPr lang="en-US" sz="2000" dirty="0"/>
              <a:t>”</a:t>
            </a:r>
            <a:r>
              <a:rPr lang="ru-RU" sz="2000" dirty="0"/>
              <a:t> и запускаем все пять служб с именами </a:t>
            </a:r>
            <a:r>
              <a:rPr lang="en-US" sz="2000" dirty="0"/>
              <a:t>“Oracle…..”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7595"/>
            <a:ext cx="9754395" cy="6759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86" y="2411507"/>
            <a:ext cx="10462243" cy="3388660"/>
          </a:xfrm>
          <a:prstGeom prst="rect">
            <a:avLst/>
          </a:prstGeom>
        </p:spPr>
      </p:pic>
      <p:sp>
        <p:nvSpPr>
          <p:cNvPr id="7" name="Скругленная прямоугольная выноска 6"/>
          <p:cNvSpPr/>
          <p:nvPr/>
        </p:nvSpPr>
        <p:spPr>
          <a:xfrm>
            <a:off x="2061883" y="3741856"/>
            <a:ext cx="1846729" cy="441966"/>
          </a:xfrm>
          <a:prstGeom prst="wedgeRoundRectCallout">
            <a:avLst>
              <a:gd name="adj1" fmla="val 87203"/>
              <a:gd name="adj2" fmla="val 7264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Запустить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937243" y="5878152"/>
            <a:ext cx="10515600" cy="729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База всегда находится в одном из четырёх состояний: </a:t>
            </a:r>
            <a:r>
              <a:rPr lang="en-US" sz="2000" dirty="0">
                <a:solidFill>
                  <a:srgbClr val="3F2D2E"/>
                </a:solidFill>
              </a:rPr>
              <a:t>SHUTDOWN</a:t>
            </a:r>
            <a:r>
              <a:rPr lang="ru-RU" sz="2000" dirty="0">
                <a:solidFill>
                  <a:srgbClr val="3F2D2E"/>
                </a:solidFill>
              </a:rPr>
              <a:t>, </a:t>
            </a:r>
            <a:r>
              <a:rPr lang="en-US" sz="2000" dirty="0">
                <a:solidFill>
                  <a:srgbClr val="3F2D2E"/>
                </a:solidFill>
              </a:rPr>
              <a:t>NOMOUNT</a:t>
            </a:r>
            <a:r>
              <a:rPr lang="ru-RU" sz="2000" dirty="0">
                <a:solidFill>
                  <a:srgbClr val="3F2D2E"/>
                </a:solidFill>
              </a:rPr>
              <a:t>, </a:t>
            </a:r>
            <a:r>
              <a:rPr lang="en-US" sz="2000" dirty="0">
                <a:solidFill>
                  <a:srgbClr val="3F2D2E"/>
                </a:solidFill>
              </a:rPr>
              <a:t>MOUNT</a:t>
            </a:r>
            <a:r>
              <a:rPr lang="ru-RU" sz="2000" dirty="0">
                <a:solidFill>
                  <a:srgbClr val="3F2D2E"/>
                </a:solidFill>
              </a:rPr>
              <a:t>, </a:t>
            </a:r>
            <a:r>
              <a:rPr lang="en-US" sz="2000" dirty="0">
                <a:solidFill>
                  <a:srgbClr val="3F2D2E"/>
                </a:solidFill>
              </a:rPr>
              <a:t>OPEN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42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02784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Функции администратора баз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428170"/>
            <a:ext cx="10765971" cy="6429829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ru-RU" sz="2000" dirty="0"/>
              <a:t>Консультирование по особенностям используемой версии СУБД и инструментов разработки, участие в логическом проектировании базы.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Планирование использования дисковой памяти в физическом проектировании базы данных.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Ведение словаря.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Сбор и анализ статистики функционирования базы данных для повышения эффективности  обработки данных.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Управление параметрами представления данных в среде хранения (сегменты хранимых объектов. табличные </a:t>
            </a:r>
            <a:r>
              <a:rPr lang="ru-RU" sz="2000" dirty="0" err="1"/>
              <a:t>простраства</a:t>
            </a:r>
            <a:r>
              <a:rPr lang="ru-RU" sz="2000" dirty="0"/>
              <a:t>, сегменты отката и т.п.)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Логическая реструктуризация - модификация концептуальной схемы с последующим приведением БД в соответствие с вновь сформированной схемой. Необходима при изменениях в бизнесе.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Реорганизация (</a:t>
            </a:r>
            <a:r>
              <a:rPr lang="ru-RU" sz="2000" dirty="0" err="1"/>
              <a:t>рефакторинг</a:t>
            </a:r>
            <a:r>
              <a:rPr lang="ru-RU" sz="2000" dirty="0"/>
              <a:t>) физическое модели базы.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Контроль целостности и восстановление базы данных (</a:t>
            </a:r>
            <a:r>
              <a:rPr lang="en-US" sz="2000" dirty="0"/>
              <a:t>backup and recovery</a:t>
            </a:r>
            <a:r>
              <a:rPr lang="ru-RU" sz="2000" dirty="0"/>
              <a:t>).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Управление ограничениями целостности модели в схеме БД, проверка при каждом обновлении данных или связей. Иногда ограничения целостности поддерживаются только на уровне ввода данных в базу.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Подключение разработчиков и пользователей, раздача паролей, привилегий доступа к  данным.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Контроль роста объёмов данных; определение целесообразности модернизации оборудования.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Конвертирование данных.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Управление аудитом.</a:t>
            </a:r>
          </a:p>
          <a:p>
            <a:pPr>
              <a:lnSpc>
                <a:spcPct val="85000"/>
              </a:lnSpc>
            </a:pPr>
            <a:r>
              <a:rPr lang="ru-RU" sz="2000" dirty="0"/>
              <a:t>Работа с серверами приложений.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92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3388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Запуск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63388"/>
            <a:ext cx="10515600" cy="6194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Для запуска базы данных достаточно </a:t>
            </a:r>
            <a:r>
              <a:rPr lang="ru-RU" sz="2000" dirty="0">
                <a:solidFill>
                  <a:srgbClr val="000000"/>
                </a:solidFill>
              </a:rPr>
              <a:t> выполнить команду  STARTUP. В ответ </a:t>
            </a:r>
            <a:r>
              <a:rPr lang="ru-RU" sz="2000" dirty="0" err="1">
                <a:solidFill>
                  <a:srgbClr val="000000"/>
                </a:solidFill>
              </a:rPr>
              <a:t>Oracle</a:t>
            </a:r>
            <a:r>
              <a:rPr lang="ru-RU" sz="2000" dirty="0">
                <a:solidFill>
                  <a:srgbClr val="000000"/>
                </a:solidFill>
              </a:rPr>
              <a:t> проходит три стадии запуска:</a:t>
            </a:r>
            <a:br>
              <a:rPr lang="ru-RU" sz="2000" dirty="0"/>
            </a:br>
            <a:br>
              <a:rPr lang="ru-RU" sz="2000" dirty="0"/>
            </a:br>
            <a:r>
              <a:rPr lang="ru-RU" sz="2000" b="1" dirty="0">
                <a:solidFill>
                  <a:srgbClr val="000000"/>
                </a:solidFill>
              </a:rPr>
              <a:t>1. STARTUP NOMOUNT</a:t>
            </a: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Читается </a:t>
            </a:r>
            <a:r>
              <a:rPr lang="ru-RU" sz="2000" dirty="0" err="1">
                <a:solidFill>
                  <a:srgbClr val="000000"/>
                </a:solidFill>
              </a:rPr>
              <a:t>sp</a:t>
            </a:r>
            <a:r>
              <a:rPr lang="ru-RU" sz="2000" dirty="0">
                <a:solidFill>
                  <a:srgbClr val="000000"/>
                </a:solidFill>
              </a:rPr>
              <a:t>-файл или файл параметров </a:t>
            </a:r>
            <a:r>
              <a:rPr lang="ru-RU" sz="2000" dirty="0" err="1">
                <a:solidFill>
                  <a:srgbClr val="000000"/>
                </a:solidFill>
              </a:rPr>
              <a:t>init.ora</a:t>
            </a:r>
            <a:r>
              <a:rPr lang="ru-RU" sz="2000" dirty="0">
                <a:solidFill>
                  <a:srgbClr val="000000"/>
                </a:solidFill>
              </a:rPr>
              <a:t>, инициализируются структуры в памяти и запускаются фоновые процессы. По завершению этапа экземпляр запущен, но не привязан  к базе данных. Режим </a:t>
            </a:r>
            <a:r>
              <a:rPr lang="en-US" sz="2000" dirty="0">
                <a:solidFill>
                  <a:srgbClr val="000000"/>
                </a:solidFill>
              </a:rPr>
              <a:t>startup </a:t>
            </a:r>
            <a:r>
              <a:rPr lang="en-US" sz="2000" dirty="0" err="1">
                <a:solidFill>
                  <a:srgbClr val="000000"/>
                </a:solidFill>
              </a:rPr>
              <a:t>nomount</a:t>
            </a:r>
            <a:r>
              <a:rPr lang="ru-RU" sz="2000" dirty="0">
                <a:solidFill>
                  <a:srgbClr val="000000"/>
                </a:solidFill>
              </a:rPr>
              <a:t> применяют, когда необходимо восстановить управляющий файл.</a:t>
            </a:r>
            <a:br>
              <a:rPr lang="ru-RU" sz="2000" dirty="0"/>
            </a:br>
            <a:br>
              <a:rPr lang="ru-RU" sz="2000" dirty="0"/>
            </a:br>
            <a:r>
              <a:rPr lang="ru-RU" sz="2000" b="1" dirty="0">
                <a:solidFill>
                  <a:srgbClr val="000000"/>
                </a:solidFill>
              </a:rPr>
              <a:t>2. STARTUP MOUNT</a:t>
            </a: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На фазе </a:t>
            </a:r>
            <a:r>
              <a:rPr lang="ru-RU" sz="2000" dirty="0" err="1">
                <a:solidFill>
                  <a:srgbClr val="000000"/>
                </a:solidFill>
              </a:rPr>
              <a:t>mount</a:t>
            </a:r>
            <a:r>
              <a:rPr lang="ru-RU" sz="2000" dirty="0">
                <a:solidFill>
                  <a:srgbClr val="000000"/>
                </a:solidFill>
              </a:rPr>
              <a:t> экземпляр выполняет "монтирование", т.е. связывает с собой конкретную базу данных. Данные ранее прочитанного файла параметров используются для поиска управляющих файлов, в которых записаны имена файлов данных и журналов. В режиме монтирования файлы данных и журналов еще не открыты, поэтому база недоступна для нормальной работы.</a:t>
            </a:r>
            <a:br>
              <a:rPr lang="ru-RU" sz="2000" dirty="0"/>
            </a:br>
            <a:br>
              <a:rPr lang="ru-RU" sz="2000" dirty="0"/>
            </a:br>
            <a:r>
              <a:rPr lang="ru-RU" sz="2000" b="1" dirty="0">
                <a:solidFill>
                  <a:srgbClr val="000000"/>
                </a:solidFill>
              </a:rPr>
              <a:t>3. STARTUP {OPEN} {RESETLOGS}</a:t>
            </a:r>
            <a:r>
              <a:rPr lang="ru-RU" sz="2000" dirty="0">
                <a:solidFill>
                  <a:srgbClr val="000000"/>
                </a:solidFill>
              </a:rPr>
              <a:t> или </a:t>
            </a:r>
            <a:r>
              <a:rPr lang="ru-RU" sz="2000" b="1" dirty="0">
                <a:solidFill>
                  <a:srgbClr val="000000"/>
                </a:solidFill>
              </a:rPr>
              <a:t>ALTER DATABASE OPEN</a:t>
            </a:r>
            <a:br>
              <a:rPr lang="ru-RU" sz="2000" dirty="0"/>
            </a:br>
            <a:r>
              <a:rPr lang="ru-RU" sz="2000" dirty="0" err="1">
                <a:solidFill>
                  <a:srgbClr val="000000"/>
                </a:solidFill>
              </a:rPr>
              <a:t>Oracle</a:t>
            </a:r>
            <a:r>
              <a:rPr lang="ru-RU" sz="2000" dirty="0">
                <a:solidFill>
                  <a:srgbClr val="000000"/>
                </a:solidFill>
              </a:rPr>
              <a:t> открывает файлы данных и журналы, делая базу доступной для обычных операций. Для открытия базы данных журналы должны существовать. Если их нет, то для создания новых журналов в месте, указанном в управляющих файлах, нужно воспользоваться командой RESETLOGS.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647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Другие способы открытия базы данных</a:t>
            </a:r>
            <a:endParaRPr lang="ru-RU" sz="3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96472"/>
            <a:ext cx="10515600" cy="57374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</a:rPr>
              <a:t>1. </a:t>
            </a:r>
            <a:r>
              <a:rPr lang="ru-RU" sz="2000" dirty="0">
                <a:solidFill>
                  <a:srgbClr val="000000"/>
                </a:solidFill>
              </a:rPr>
              <a:t>Открываем базу </a:t>
            </a:r>
            <a:r>
              <a:rPr lang="ru-RU" sz="2000" b="1" dirty="0">
                <a:solidFill>
                  <a:srgbClr val="000000"/>
                </a:solidFill>
              </a:rPr>
              <a:t>только для чтения</a:t>
            </a:r>
            <a:r>
              <a:rPr lang="ru-RU" sz="2000" dirty="0">
                <a:solidFill>
                  <a:srgbClr val="000000"/>
                </a:solidFill>
              </a:rPr>
              <a:t>: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ALTER DATABASE OPEN </a:t>
            </a:r>
            <a:r>
              <a:rPr lang="ru-RU" sz="2000" dirty="0" err="1">
                <a:solidFill>
                  <a:srgbClr val="000000"/>
                </a:solidFill>
              </a:rPr>
              <a:t>read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 err="1">
                <a:solidFill>
                  <a:srgbClr val="000000"/>
                </a:solidFill>
              </a:rPr>
              <a:t>only</a:t>
            </a:r>
            <a:endParaRPr lang="ru-RU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br>
              <a:rPr lang="ru-RU" sz="2000" dirty="0"/>
            </a:br>
            <a:r>
              <a:rPr lang="ru-RU" sz="2000" b="1" dirty="0"/>
              <a:t>2. </a:t>
            </a:r>
            <a:r>
              <a:rPr lang="ru-RU" sz="2000" dirty="0">
                <a:solidFill>
                  <a:srgbClr val="000000"/>
                </a:solidFill>
              </a:rPr>
              <a:t>Для проведения обслуживания используется</a:t>
            </a:r>
            <a:r>
              <a:rPr lang="ru-RU" sz="2000" dirty="0"/>
              <a:t> </a:t>
            </a:r>
            <a:r>
              <a:rPr lang="ru-RU" sz="2000" b="1" dirty="0"/>
              <a:t>ограниченный режим доступа</a:t>
            </a:r>
            <a:r>
              <a:rPr lang="en-US" sz="2000" b="1" dirty="0"/>
              <a:t> (</a:t>
            </a:r>
            <a:r>
              <a:rPr lang="en-US" sz="2000" b="1" dirty="0">
                <a:solidFill>
                  <a:srgbClr val="000000"/>
                </a:solidFill>
              </a:rPr>
              <a:t>restrict</a:t>
            </a:r>
            <a:r>
              <a:rPr lang="en-US" sz="2000" dirty="0"/>
              <a:t>)</a:t>
            </a:r>
            <a:r>
              <a:rPr lang="ru-RU" sz="2000" dirty="0">
                <a:solidFill>
                  <a:srgbClr val="000000"/>
                </a:solidFill>
              </a:rPr>
              <a:t>, в который можно перейти командой</a:t>
            </a: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STARTUP RESTRICT;</a:t>
            </a:r>
            <a:br>
              <a:rPr lang="ru-RU" sz="2000" dirty="0"/>
            </a:br>
            <a:r>
              <a:rPr lang="ru-RU" sz="2000" dirty="0"/>
              <a:t>      </a:t>
            </a:r>
            <a:r>
              <a:rPr lang="ru-RU" sz="2000" dirty="0">
                <a:solidFill>
                  <a:srgbClr val="000000"/>
                </a:solidFill>
              </a:rPr>
              <a:t>В этом режиме с базой могут работать только пользователи, имеющие привилегии </a:t>
            </a:r>
            <a:r>
              <a:rPr lang="ru-RU" sz="2000" b="1" dirty="0">
                <a:solidFill>
                  <a:srgbClr val="000000"/>
                </a:solidFill>
              </a:rPr>
              <a:t>create session</a:t>
            </a:r>
            <a:r>
              <a:rPr lang="ru-RU" sz="2000" dirty="0">
                <a:solidFill>
                  <a:srgbClr val="000000"/>
                </a:solidFill>
              </a:rPr>
              <a:t> и </a:t>
            </a:r>
            <a:r>
              <a:rPr lang="ru-RU" sz="2000" b="1" dirty="0">
                <a:solidFill>
                  <a:srgbClr val="000000"/>
                </a:solidFill>
              </a:rPr>
              <a:t>restricted session</a:t>
            </a:r>
            <a:r>
              <a:rPr lang="ru-RU" sz="2000" dirty="0">
                <a:solidFill>
                  <a:srgbClr val="000000"/>
                </a:solidFill>
              </a:rPr>
              <a:t>. Администратор в этом режиме обеспечивает монопольный доступ к базе.</a:t>
            </a:r>
            <a:br>
              <a:rPr lang="ru-RU" sz="2000" dirty="0"/>
            </a:br>
            <a:br>
              <a:rPr lang="ru-RU" sz="2000" dirty="0"/>
            </a:br>
            <a:r>
              <a:rPr lang="ru-RU" sz="2000" b="1" dirty="0"/>
              <a:t>3. </a:t>
            </a:r>
            <a:r>
              <a:rPr lang="ru-RU" sz="2000" b="1" dirty="0">
                <a:solidFill>
                  <a:srgbClr val="000000"/>
                </a:solidFill>
              </a:rPr>
              <a:t>Принудительный запуск к</a:t>
            </a:r>
            <a:r>
              <a:rPr lang="ru-RU" sz="2000" dirty="0">
                <a:solidFill>
                  <a:srgbClr val="000000"/>
                </a:solidFill>
              </a:rPr>
              <a:t>омандой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STARTUP FORCE</a:t>
            </a:r>
            <a:br>
              <a:rPr lang="ru-RU" sz="2000" dirty="0"/>
            </a:br>
            <a:r>
              <a:rPr lang="ru-RU" sz="2000" dirty="0"/>
              <a:t>      По ней сначала </a:t>
            </a:r>
            <a:r>
              <a:rPr lang="ru-RU" sz="2000" dirty="0">
                <a:solidFill>
                  <a:srgbClr val="000000"/>
                </a:solidFill>
              </a:rPr>
              <a:t>будет выполнена команда </a:t>
            </a:r>
            <a:r>
              <a:rPr lang="ru-RU" sz="2000" b="1" dirty="0">
                <a:solidFill>
                  <a:srgbClr val="000000"/>
                </a:solidFill>
              </a:rPr>
              <a:t>shutdown abort</a:t>
            </a:r>
            <a:r>
              <a:rPr lang="ru-RU" sz="2000" dirty="0">
                <a:solidFill>
                  <a:srgbClr val="000000"/>
                </a:solidFill>
              </a:rPr>
              <a:t>, которая принудительно остановит базу, а потом запустит ее.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Применяется когда Oracle не завершается нормально, и после его не удается запустить.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2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73741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Останов базы данных 1/2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17177"/>
            <a:ext cx="10515600" cy="6140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      Есть четыре варианта останова базы данных: </a:t>
            </a:r>
          </a:p>
          <a:p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нормальный (</a:t>
            </a:r>
            <a:r>
              <a:rPr lang="ru-RU" sz="2000" dirty="0" err="1">
                <a:solidFill>
                  <a:srgbClr val="000000"/>
                </a:solidFill>
                <a:cs typeface="Calibri" panose="020F0502020204030204" pitchFamily="34" charset="0"/>
              </a:rPr>
              <a:t>Normal</a:t>
            </a:r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), </a:t>
            </a:r>
          </a:p>
          <a:p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транзакционный (</a:t>
            </a:r>
            <a:r>
              <a:rPr lang="ru-RU" sz="2000" dirty="0" err="1">
                <a:solidFill>
                  <a:srgbClr val="000000"/>
                </a:solidFill>
                <a:cs typeface="Calibri" panose="020F0502020204030204" pitchFamily="34" charset="0"/>
              </a:rPr>
              <a:t>Transactional</a:t>
            </a:r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), </a:t>
            </a:r>
          </a:p>
          <a:p>
            <a:pPr lvl="0"/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немедленный (</a:t>
            </a:r>
            <a:r>
              <a:rPr lang="ru-RU" sz="2000" dirty="0" err="1">
                <a:solidFill>
                  <a:srgbClr val="000000"/>
                </a:solidFill>
                <a:cs typeface="Calibri" panose="020F0502020204030204" pitchFamily="34" charset="0"/>
              </a:rPr>
              <a:t>Immediate</a:t>
            </a:r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)  и </a:t>
            </a:r>
          </a:p>
          <a:p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аварийный (Abort).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      При останове выполняются те же шаги, что при открытии, но в обратном порядке.        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1.  Закрыть базу данных, в том числе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отсоединить файлы данных и журналы.</a:t>
            </a: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2.  Размонтировать базу данных, отсоединив ее от экземпляра, после чего на сервере остаются лишь структуры данных и фоновые процессы.</a:t>
            </a: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3. Остановить экземпляр и закрыть управляющие файлы.</a:t>
            </a:r>
          </a:p>
          <a:p>
            <a:pPr marL="0" indent="0">
              <a:buNone/>
            </a:pPr>
            <a:r>
              <a:rPr lang="ru-RU" sz="2000" dirty="0">
                <a:cs typeface="Calibri" panose="020F0502020204030204" pitchFamily="34" charset="0"/>
              </a:rPr>
              <a:t>      Особенности режимов останова: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SHUTDOWN NORMAL;</a:t>
            </a:r>
            <a:br>
              <a:rPr lang="ru-RU" sz="2000" dirty="0"/>
            </a:br>
            <a:r>
              <a:rPr lang="ru-RU" sz="2000" dirty="0"/>
              <a:t>При н</a:t>
            </a:r>
            <a:r>
              <a:rPr lang="ru-RU" sz="2000" dirty="0">
                <a:solidFill>
                  <a:srgbClr val="000000"/>
                </a:solidFill>
              </a:rPr>
              <a:t>ормальном останове Oracle ждет завершения сеансов всех пользователей, и всех транзакций. После ввода команды, новые пользователи не смогут соединиться с базой данных. </a:t>
            </a:r>
          </a:p>
          <a:p>
            <a:pPr marL="0" indent="360000">
              <a:buNone/>
            </a:pPr>
            <a:r>
              <a:rPr lang="ru-RU" sz="2000" dirty="0">
                <a:solidFill>
                  <a:srgbClr val="000000"/>
                </a:solidFill>
              </a:rPr>
              <a:t>Пользователи могут не выходить из системы слишком долго, что создаёт проблемы.</a:t>
            </a:r>
            <a:br>
              <a:rPr lang="ru-RU" sz="2000" dirty="0"/>
            </a:br>
            <a:endParaRPr lang="ru-RU" sz="2000" dirty="0">
              <a:cs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126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5765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Останов базы данных 2/2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16424"/>
            <a:ext cx="10515600" cy="5163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2. SHUTDOWN TRANSACTIONAL;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     Ждёт завершения т</a:t>
            </a:r>
            <a:r>
              <a:rPr lang="ru-RU" sz="2000" dirty="0">
                <a:solidFill>
                  <a:srgbClr val="000000"/>
                </a:solidFill>
              </a:rPr>
              <a:t>екущих транзакций. После фиксации транзакций, пользователь отключается. </a:t>
            </a:r>
          </a:p>
          <a:p>
            <a:pPr marL="0" lvl="0" indent="0">
              <a:buNone/>
            </a:pPr>
            <a:endParaRPr lang="ru-RU" sz="20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3. SHUTDOWN IMMEDIATE;</a:t>
            </a:r>
            <a:br>
              <a:rPr lang="ru-RU" sz="2000" dirty="0">
                <a:solidFill>
                  <a:prstClr val="black"/>
                </a:solidFill>
              </a:rPr>
            </a:br>
            <a:r>
              <a:rPr lang="ru-RU" sz="2000" dirty="0">
                <a:solidFill>
                  <a:prstClr val="black"/>
                </a:solidFill>
              </a:rPr>
              <a:t>     </a:t>
            </a:r>
            <a:r>
              <a:rPr lang="ru-RU" sz="2000" dirty="0">
                <a:solidFill>
                  <a:srgbClr val="000000"/>
                </a:solidFill>
              </a:rPr>
              <a:t>Все текущие транзакции откатываются, а пользователи отключаются. </a:t>
            </a:r>
            <a:endParaRPr lang="ru-RU" sz="20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br>
              <a:rPr lang="ru-RU" sz="2000" dirty="0"/>
            </a:br>
            <a:r>
              <a:rPr lang="ru-RU" sz="2000" dirty="0">
                <a:solidFill>
                  <a:srgbClr val="000000"/>
                </a:solidFill>
              </a:rPr>
              <a:t>4. SHUTDOWN ABORT;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     </a:t>
            </a:r>
            <a:r>
              <a:rPr lang="ru-RU" sz="2000" dirty="0">
                <a:solidFill>
                  <a:srgbClr val="000000"/>
                </a:solidFill>
              </a:rPr>
              <a:t>Аварийный останов. Транзакции завершаются немедленно, не дожидаясь отката или фиксации, а пользователи сразу отключаются. Применять этот способ следует лишь тогда, когда не остаётся других вариантов, например когда нет времени ждать.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      Для того, чтобы привести базу данных в согласованное состояние рекомендуется сразу после аварийного останова попытаться запустить базу и выполнить нормальный, немедленный или транзакционный останов, чтобы привести базу данных в согласованное состояние.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80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561" y="234297"/>
            <a:ext cx="11008659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" panose="020B0604020202020204" pitchFamily="34" charset="0"/>
              </a:rPr>
              <a:t>SHUTDOWN </a:t>
            </a:r>
            <a:br>
              <a:rPr lang="ru-RU" sz="3200" dirty="0">
                <a:solidFill>
                  <a:srgbClr val="FF0000"/>
                </a:solidFill>
                <a:latin typeface="Helvetica" panose="020B0604020202020204" pitchFamily="34" charset="0"/>
              </a:rPr>
            </a:br>
            <a:r>
              <a:rPr lang="en-US" sz="3200" dirty="0">
                <a:solidFill>
                  <a:srgbClr val="FF0000"/>
                </a:solidFill>
                <a:latin typeface="Helvetica" panose="020B0604020202020204" pitchFamily="34" charset="0"/>
              </a:rPr>
              <a:t>[NORMAL | TRANSACTIONAL | IMMEDIATE | ABORT] 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64" y="1559860"/>
            <a:ext cx="11525852" cy="491265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62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99246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Четыре состояния базы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99247"/>
            <a:ext cx="10515600" cy="615875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В любой момент времени база данных может быть в одном из следующих состояний</a:t>
            </a:r>
          </a:p>
          <a:p>
            <a:r>
              <a:rPr lang="ru-RU" dirty="0">
                <a:solidFill>
                  <a:srgbClr val="3F2D2E"/>
                </a:solidFill>
              </a:rPr>
              <a:t>SHUTDOWN</a:t>
            </a:r>
          </a:p>
          <a:p>
            <a:r>
              <a:rPr lang="ru-RU" dirty="0">
                <a:solidFill>
                  <a:srgbClr val="3F2D2E"/>
                </a:solidFill>
              </a:rPr>
              <a:t>NOMOUNT</a:t>
            </a:r>
          </a:p>
          <a:p>
            <a:r>
              <a:rPr lang="ru-RU" dirty="0">
                <a:solidFill>
                  <a:srgbClr val="3F2D2E"/>
                </a:solidFill>
              </a:rPr>
              <a:t>MOUNT</a:t>
            </a:r>
          </a:p>
          <a:p>
            <a:r>
              <a:rPr lang="ru-RU" dirty="0">
                <a:solidFill>
                  <a:srgbClr val="3F2D2E"/>
                </a:solidFill>
              </a:rPr>
              <a:t>OPEN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Когда база данных остановлена (SHUTDOWN) все файлы закрыты и экземпляр не существует.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В отключенном состоянии (NOMOUNT) – экземпляр БД построен в памяти (SGA создана и фоновые процессы запущены в соответствии с файлом параметров), но база данных недоступна и может быть даже не создана. Файлы параметров в </a:t>
            </a:r>
            <a:r>
              <a:rPr lang="en-US" dirty="0">
                <a:solidFill>
                  <a:srgbClr val="3F2D2E"/>
                </a:solidFill>
              </a:rPr>
              <a:t>Oracle XE </a:t>
            </a:r>
            <a:r>
              <a:rPr lang="ru-RU" dirty="0">
                <a:solidFill>
                  <a:srgbClr val="3F2D2E"/>
                </a:solidFill>
              </a:rPr>
              <a:t>называются </a:t>
            </a:r>
            <a:r>
              <a:rPr lang="en-US" dirty="0">
                <a:solidFill>
                  <a:srgbClr val="3F2D2E"/>
                </a:solidFill>
              </a:rPr>
              <a:t>INITXE.ORA</a:t>
            </a:r>
            <a:r>
              <a:rPr lang="ru-RU" dirty="0">
                <a:solidFill>
                  <a:srgbClr val="3F2D2E"/>
                </a:solidFill>
              </a:rPr>
              <a:t>  и</a:t>
            </a:r>
            <a:r>
              <a:rPr lang="en-US" sz="2900" dirty="0">
                <a:solidFill>
                  <a:srgbClr val="3F2D2E"/>
                </a:solidFill>
              </a:rPr>
              <a:t> SPFILE.ORA</a:t>
            </a:r>
            <a:r>
              <a:rPr lang="ru-RU" sz="2900" dirty="0">
                <a:solidFill>
                  <a:srgbClr val="3F2D2E"/>
                </a:solidFill>
              </a:rPr>
              <a:t>. Размещение, например:</a:t>
            </a:r>
            <a:endParaRPr lang="ru-RU" dirty="0">
              <a:solidFill>
                <a:srgbClr val="3F2D2E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F2D2E"/>
                </a:solidFill>
              </a:rPr>
              <a:t>SPFILE='C:\</a:t>
            </a:r>
            <a:r>
              <a:rPr lang="en-US" dirty="0" err="1">
                <a:solidFill>
                  <a:srgbClr val="3F2D2E"/>
                </a:solidFill>
              </a:rPr>
              <a:t>oraclexe</a:t>
            </a:r>
            <a:r>
              <a:rPr lang="en-US" dirty="0">
                <a:solidFill>
                  <a:srgbClr val="3F2D2E"/>
                </a:solidFill>
              </a:rPr>
              <a:t>\app\oracle\product\11.2.0\server\</a:t>
            </a:r>
            <a:r>
              <a:rPr lang="en-US" dirty="0" err="1">
                <a:solidFill>
                  <a:srgbClr val="3F2D2E"/>
                </a:solidFill>
              </a:rPr>
              <a:t>dbs</a:t>
            </a:r>
            <a:r>
              <a:rPr lang="en-US" dirty="0">
                <a:solidFill>
                  <a:srgbClr val="3F2D2E"/>
                </a:solidFill>
              </a:rPr>
              <a:t>/</a:t>
            </a:r>
            <a:r>
              <a:rPr lang="en-US" dirty="0" err="1">
                <a:solidFill>
                  <a:srgbClr val="3F2D2E"/>
                </a:solidFill>
              </a:rPr>
              <a:t>spfileXE.ora</a:t>
            </a:r>
            <a:r>
              <a:rPr lang="en-US" dirty="0">
                <a:solidFill>
                  <a:srgbClr val="3F2D2E"/>
                </a:solidFill>
              </a:rPr>
              <a:t>'</a:t>
            </a:r>
            <a:endParaRPr lang="ru-RU" dirty="0">
              <a:solidFill>
                <a:srgbClr val="3F2D2E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В подключенном состоянии (MOUNT) экземпляр находит и читает управляющий файл. 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В открытом состоянии (OPEN) все файлы найдены и открыты –  база данных доступна для пользователей. 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При запуске команды STARTUP без опций будут выполнены все шаги последовательно. 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Если же управляющий файл испорчен подключиться к базе невозможно. Однако в неподключенном режиме (NOMOUNT) можно восстановить этот файл.</a:t>
            </a:r>
          </a:p>
          <a:p>
            <a:pPr marL="0" indent="0">
              <a:buNone/>
            </a:pPr>
            <a:r>
              <a:rPr lang="ru-RU" dirty="0">
                <a:solidFill>
                  <a:srgbClr val="3F2D2E"/>
                </a:solidFill>
              </a:rPr>
              <a:t>      Файлы данных или логов </a:t>
            </a:r>
            <a:r>
              <a:rPr lang="ru-RU" sz="2900" dirty="0">
                <a:solidFill>
                  <a:srgbClr val="3F2D2E"/>
                </a:solidFill>
              </a:rPr>
              <a:t>можно попробовать восстановить </a:t>
            </a:r>
            <a:r>
              <a:rPr lang="ru-RU" dirty="0">
                <a:solidFill>
                  <a:srgbClr val="3F2D2E"/>
                </a:solidFill>
              </a:rPr>
              <a:t>в состоянии </a:t>
            </a:r>
            <a:r>
              <a:rPr lang="ru-RU" sz="2900" dirty="0">
                <a:solidFill>
                  <a:srgbClr val="3F2D2E"/>
                </a:solidFill>
              </a:rPr>
              <a:t>MOUNT</a:t>
            </a:r>
            <a:r>
              <a:rPr lang="ru-RU" dirty="0">
                <a:solidFill>
                  <a:srgbClr val="3F2D2E"/>
                </a:solidFill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7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0271" y="0"/>
            <a:ext cx="10515600" cy="699247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Запуск/останов базы -- иллюстрация</a:t>
            </a:r>
          </a:p>
        </p:txBody>
      </p:sp>
      <p:pic>
        <p:nvPicPr>
          <p:cNvPr id="1026" name="Picture 2" descr="ÐÐ°ÑÑÐ¸Ð½ÐºÐ¸ Ð¿Ð¾ Ð·Ð°Ð¿ÑÐ¾ÑÑ ÐºÐ¾Ð¼Ð°Ð½Ð´Ð° startup shutdown Ð² Orac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12" y="636886"/>
            <a:ext cx="9090212" cy="622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Равнобедренный треугольник 7"/>
          <p:cNvSpPr/>
          <p:nvPr/>
        </p:nvSpPr>
        <p:spPr>
          <a:xfrm>
            <a:off x="2133600" y="2133601"/>
            <a:ext cx="268942" cy="4303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55328" y="6097155"/>
            <a:ext cx="303072" cy="49026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8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6471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Пример запуск/останов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1276" y="1735978"/>
            <a:ext cx="13850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" y="896471"/>
            <a:ext cx="6297706" cy="551275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97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171" y="234496"/>
            <a:ext cx="10515600" cy="764428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4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Блокирование и разблокирование аккаунта</a:t>
            </a:r>
            <a:b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29553"/>
            <a:ext cx="10515600" cy="5593976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аккаунты блокированы: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 </a:t>
            </a:r>
            <a:r>
              <a:rPr lang="en-US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dba_users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Ищем блокированные аккаунты: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username,account_status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dba_users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</a:t>
            </a:r>
            <a:r>
              <a:rPr lang="en-US" sz="2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account_status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like </a:t>
            </a: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'%LOCK%';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Разблокируем аккаунт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 USER </a:t>
            </a: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 UNLOCK; 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Блокируем аккаунт: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 USER </a:t>
            </a:r>
            <a:r>
              <a:rPr lang="ru-RU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ACCOUNT LOCK;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686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B23A34-F4A5-4E4F-B626-2C657274E8E6}" type="slidenum">
              <a:rPr lang="ru-RU" altLang="ru-RU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8229600" cy="836612"/>
          </a:xfrm>
        </p:spPr>
        <p:txBody>
          <a:bodyPr/>
          <a:lstStyle/>
          <a:p>
            <a:pPr eaLnBrk="1" hangingPunct="1"/>
            <a:r>
              <a:rPr lang="ru-RU" altLang="ru-RU" sz="3600" dirty="0" err="1">
                <a:solidFill>
                  <a:srgbClr val="CC3300"/>
                </a:solidFill>
              </a:rPr>
              <a:t>Многоверсионные</a:t>
            </a:r>
            <a:r>
              <a:rPr lang="ru-RU" altLang="ru-RU" sz="3600" dirty="0">
                <a:solidFill>
                  <a:srgbClr val="CC3300"/>
                </a:solidFill>
              </a:rPr>
              <a:t> данные</a:t>
            </a:r>
            <a:r>
              <a:rPr lang="en-US" altLang="ru-RU" sz="3600" dirty="0">
                <a:solidFill>
                  <a:srgbClr val="CC3300"/>
                </a:solidFill>
              </a:rPr>
              <a:t> (1/2)</a:t>
            </a:r>
            <a:r>
              <a:rPr lang="ru-RU" altLang="ru-RU" sz="3600" dirty="0"/>
              <a:t> </a:t>
            </a:r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6029" y="914399"/>
            <a:ext cx="9416142" cy="5807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dirty="0"/>
              <a:t>    </a:t>
            </a:r>
            <a:r>
              <a:rPr lang="ru-RU" altLang="ru-RU" sz="2000" dirty="0"/>
              <a:t>В СУБД с единственной версией данных транзакции-читатели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могут мешать транзакциям – писателям (конфликты </a:t>
            </a:r>
            <a:r>
              <a:rPr lang="en-US" altLang="ru-RU" sz="2000" dirty="0"/>
              <a:t>R-W</a:t>
            </a:r>
            <a:r>
              <a:rPr lang="ru-RU" altLang="ru-RU" sz="2000" dirty="0"/>
              <a:t>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ru-RU" sz="20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000" dirty="0"/>
              <a:t>	</a:t>
            </a:r>
            <a:r>
              <a:rPr lang="ru-RU" altLang="ru-RU" sz="2000" dirty="0"/>
              <a:t>В </a:t>
            </a:r>
            <a:r>
              <a:rPr lang="ru-RU" altLang="ru-RU" sz="2000" dirty="0" err="1"/>
              <a:t>многоверсионных</a:t>
            </a:r>
            <a:r>
              <a:rPr lang="ru-RU" altLang="ru-RU" sz="2000" dirty="0"/>
              <a:t> СУБД транзакциям-читателям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предоставляются свои версии данных, получаемые откатом части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схемы базы до последнего согласованного состояния. Такие транзакции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не блокируют данных и потому не мешают транзакциям-писателям.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000" dirty="0"/>
              <a:t>	</a:t>
            </a:r>
            <a:r>
              <a:rPr lang="ru-RU" altLang="ru-RU" sz="2000" dirty="0" err="1"/>
              <a:t>Многоверсионная</a:t>
            </a:r>
            <a:r>
              <a:rPr lang="ru-RU" altLang="ru-RU" sz="2000" dirty="0"/>
              <a:t> СУБД </a:t>
            </a:r>
            <a:r>
              <a:rPr lang="en-US" altLang="ru-RU" sz="2000" dirty="0"/>
              <a:t>Oracle</a:t>
            </a:r>
            <a:r>
              <a:rPr lang="ru-RU" altLang="ru-RU" sz="2000" dirty="0"/>
              <a:t> создаёт и поддерживает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системный номер изменения </a:t>
            </a:r>
            <a:r>
              <a:rPr lang="en-US" altLang="ru-RU" sz="2000" dirty="0"/>
              <a:t>SCN (system change number). </a:t>
            </a:r>
            <a:r>
              <a:rPr lang="ru-RU" altLang="ru-RU" sz="2000" dirty="0"/>
              <a:t>Каждая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 err="1"/>
              <a:t>завершёная</a:t>
            </a:r>
            <a:r>
              <a:rPr lang="ru-RU" altLang="ru-RU" sz="2000" dirty="0"/>
              <a:t> транзакция увеличивает его. Поэтому можно считать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000" dirty="0"/>
              <a:t>SCN</a:t>
            </a:r>
            <a:r>
              <a:rPr lang="ru-RU" altLang="ru-RU" sz="2000" dirty="0"/>
              <a:t> уникальным идентификатором последней завершённой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транзакции.     </a:t>
            </a:r>
            <a:endParaRPr lang="en-US" altLang="ru-RU" sz="20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	В заголовок блока данных записывается </a:t>
            </a:r>
            <a:r>
              <a:rPr lang="en-US" altLang="ru-RU" sz="2000" dirty="0"/>
              <a:t>SCN</a:t>
            </a:r>
            <a:r>
              <a:rPr lang="ru-RU" altLang="ru-RU" sz="2000" dirty="0"/>
              <a:t> завершившейся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транзакции, которая изменяла блок последней.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20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        При чтении результирующее множество запроса формируется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dirty="0"/>
              <a:t>следующим образом: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19019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0960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О стиле изложения в первых лекциях и не только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12373"/>
            <a:ext cx="10515600" cy="5567362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Высокий уровень детализации, обилие подробностей, не обычные для вас</a:t>
            </a:r>
          </a:p>
          <a:p>
            <a:r>
              <a:rPr lang="ru-RU" sz="2000" dirty="0"/>
              <a:t>Параллельно в первых лекциях ведутся две линии:</a:t>
            </a:r>
          </a:p>
          <a:p>
            <a:pPr marL="0" indent="0">
              <a:buNone/>
            </a:pPr>
            <a:r>
              <a:rPr lang="ru-RU" sz="2000" dirty="0"/>
              <a:t>    -- синтаксис языков </a:t>
            </a:r>
            <a:r>
              <a:rPr lang="en-US" sz="2000" dirty="0"/>
              <a:t>SQL </a:t>
            </a:r>
            <a:r>
              <a:rPr lang="ru-RU" sz="2000" dirty="0"/>
              <a:t>и</a:t>
            </a:r>
            <a:r>
              <a:rPr lang="en-US" sz="2000" dirty="0"/>
              <a:t> PL/SQL</a:t>
            </a:r>
            <a:r>
              <a:rPr lang="ru-RU" sz="2000" dirty="0"/>
              <a:t>, особенности и примеры применения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    -- </a:t>
            </a:r>
            <a:r>
              <a:rPr lang="ru-RU" sz="2000" dirty="0"/>
              <a:t>администрирование – в основном архитектура, работа с метаданными, управление памятью. </a:t>
            </a:r>
          </a:p>
          <a:p>
            <a:r>
              <a:rPr lang="ru-RU" sz="2000" dirty="0"/>
              <a:t>Основные разделы первой части:</a:t>
            </a:r>
          </a:p>
          <a:p>
            <a:pPr marL="288000" indent="0">
              <a:buNone/>
            </a:pPr>
            <a:r>
              <a:rPr lang="ru-RU" sz="2000" dirty="0"/>
              <a:t>-- основы </a:t>
            </a:r>
            <a:r>
              <a:rPr lang="en-US" sz="2000" dirty="0">
                <a:solidFill>
                  <a:prstClr val="black"/>
                </a:solidFill>
              </a:rPr>
              <a:t>SQL</a:t>
            </a:r>
            <a:r>
              <a:rPr lang="ru-RU" sz="2000" dirty="0">
                <a:solidFill>
                  <a:prstClr val="black"/>
                </a:solidFill>
              </a:rPr>
              <a:t>, включая запросы и подзапросы, строчные и групповые функции, регулярные       выражения  и элементы </a:t>
            </a:r>
            <a:r>
              <a:rPr lang="ru-RU" sz="2000" dirty="0" err="1">
                <a:solidFill>
                  <a:prstClr val="black"/>
                </a:solidFill>
              </a:rPr>
              <a:t>процедурности</a:t>
            </a:r>
            <a:r>
              <a:rPr lang="ru-RU" sz="2000" dirty="0">
                <a:solidFill>
                  <a:prstClr val="black"/>
                </a:solidFill>
              </a:rPr>
              <a:t> (</a:t>
            </a:r>
            <a:r>
              <a:rPr lang="en-US" sz="2000" dirty="0">
                <a:solidFill>
                  <a:prstClr val="black"/>
                </a:solidFill>
              </a:rPr>
              <a:t>CASE </a:t>
            </a:r>
            <a:r>
              <a:rPr lang="ru-RU" sz="2000" dirty="0">
                <a:solidFill>
                  <a:prstClr val="black"/>
                </a:solidFill>
              </a:rPr>
              <a:t>и т.п.); метаданные хранимых объектов;</a:t>
            </a:r>
          </a:p>
          <a:p>
            <a:pPr marL="28800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-- планы исполнения;</a:t>
            </a:r>
          </a:p>
          <a:p>
            <a:pPr mar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     --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ru-RU" sz="2000" dirty="0">
                <a:solidFill>
                  <a:prstClr val="black"/>
                </a:solidFill>
              </a:rPr>
              <a:t>основы</a:t>
            </a:r>
            <a:r>
              <a:rPr lang="en-US" sz="2000" dirty="0">
                <a:solidFill>
                  <a:prstClr val="black"/>
                </a:solidFill>
              </a:rPr>
              <a:t> PL/SQL</a:t>
            </a:r>
            <a:r>
              <a:rPr lang="ru-RU" sz="2000" dirty="0">
                <a:solidFill>
                  <a:prstClr val="black"/>
                </a:solidFill>
              </a:rPr>
              <a:t>, включая курсоры, триггеры, исключительные ситуации,</a:t>
            </a:r>
          </a:p>
          <a:p>
            <a:pPr marL="0" indent="0">
              <a:buNone/>
            </a:pPr>
            <a:r>
              <a:rPr lang="ru-RU" sz="2000" dirty="0">
                <a:solidFill>
                  <a:prstClr val="black"/>
                </a:solidFill>
              </a:rPr>
              <a:t>     -- анализ данных (группирование, аналитические функции, </a:t>
            </a:r>
            <a:r>
              <a:rPr lang="en-US" sz="2000" dirty="0">
                <a:solidFill>
                  <a:prstClr val="black"/>
                </a:solidFill>
              </a:rPr>
              <a:t>CUBE, ROLLUP, MODEL</a:t>
            </a:r>
            <a:r>
              <a:rPr lang="ru-RU" sz="2000" dirty="0">
                <a:solidFill>
                  <a:prstClr val="black"/>
                </a:solidFill>
              </a:rPr>
              <a:t>)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  <a:endParaRPr lang="ru-RU" sz="2000" dirty="0"/>
          </a:p>
          <a:p>
            <a:r>
              <a:rPr lang="ru-RU" sz="2000" dirty="0"/>
              <a:t>Во второй части будут рассмотрены следующие задачи администрирования: работа в сети, тюнинг, </a:t>
            </a:r>
            <a:r>
              <a:rPr lang="ru-RU" sz="2000" dirty="0" err="1"/>
              <a:t>рефакторинг</a:t>
            </a:r>
            <a:r>
              <a:rPr lang="ru-RU" sz="2000" dirty="0"/>
              <a:t>, паттерны и </a:t>
            </a:r>
            <a:r>
              <a:rPr lang="ru-RU" sz="2000" dirty="0" err="1"/>
              <a:t>антипаттерны</a:t>
            </a:r>
            <a:r>
              <a:rPr lang="ru-RU" sz="2000" dirty="0"/>
              <a:t>, архивирование.</a:t>
            </a:r>
          </a:p>
          <a:p>
            <a:r>
              <a:rPr lang="ru-RU" sz="2000" dirty="0"/>
              <a:t>Практические занятия рассматриваются как уяснение и повторение изложенного на лекциях.</a:t>
            </a:r>
          </a:p>
          <a:p>
            <a:r>
              <a:rPr lang="ru-RU" sz="2000" dirty="0"/>
              <a:t>Экзамен. Особенность: свободный доступ к фирменным материалам на английском языке.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2000" u="sng" dirty="0"/>
              <a:t>Важно</a:t>
            </a:r>
            <a:r>
              <a:rPr lang="ru-RU" sz="2000" dirty="0"/>
              <a:t>: Для усвоения материала необходима самостоятельная работа  минимум 2 часа в неделю.</a:t>
            </a:r>
          </a:p>
          <a:p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922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550847-CEF7-46AC-BDFF-79431171D6AD}" type="slidenum">
              <a:rPr lang="ru-RU" altLang="ru-RU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260351"/>
            <a:ext cx="8229600" cy="836613"/>
          </a:xfrm>
        </p:spPr>
        <p:txBody>
          <a:bodyPr/>
          <a:lstStyle/>
          <a:p>
            <a:pPr eaLnBrk="1" hangingPunct="1"/>
            <a:r>
              <a:rPr lang="ru-RU" altLang="ru-RU" sz="4000">
                <a:solidFill>
                  <a:srgbClr val="CC3300"/>
                </a:solidFill>
              </a:rPr>
              <a:t>Многоверсионные данные</a:t>
            </a:r>
            <a:r>
              <a:rPr lang="en-US" altLang="ru-RU" sz="4000">
                <a:solidFill>
                  <a:srgbClr val="CC3300"/>
                </a:solidFill>
              </a:rPr>
              <a:t>(2/2)</a:t>
            </a:r>
            <a:endParaRPr lang="ru-RU" altLang="ru-RU" sz="4000"/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74" y="1096964"/>
            <a:ext cx="9296399" cy="51831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dirty="0"/>
              <a:t>1</a:t>
            </a:r>
            <a:r>
              <a:rPr lang="ru-RU" altLang="ru-RU" sz="2400" dirty="0"/>
              <a:t>. </a:t>
            </a:r>
            <a:r>
              <a:rPr lang="ru-RU" altLang="ru-RU" sz="2000" dirty="0"/>
              <a:t>Анализируется текущий </a:t>
            </a:r>
            <a:r>
              <a:rPr lang="en-US" altLang="ru-RU" sz="2000" dirty="0" err="1"/>
              <a:t>SCN</a:t>
            </a:r>
            <a:r>
              <a:rPr lang="en-US" altLang="ru-RU" sz="2000" baseline="-25000" dirty="0" err="1"/>
              <a:t>i</a:t>
            </a:r>
            <a:r>
              <a:rPr lang="ru-RU" altLang="ru-RU" sz="2000" dirty="0"/>
              <a:t>. Будем его называть </a:t>
            </a:r>
            <a:r>
              <a:rPr lang="en-US" altLang="ru-RU" sz="2000" dirty="0"/>
              <a:t>SCN</a:t>
            </a:r>
            <a:r>
              <a:rPr lang="ru-RU" altLang="ru-RU" sz="2000" dirty="0"/>
              <a:t> запроса.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dirty="0"/>
              <a:t>2. При считывании блока данных </a:t>
            </a:r>
            <a:r>
              <a:rPr lang="en-US" altLang="ru-RU" sz="2000" dirty="0"/>
              <a:t>Oracle </a:t>
            </a:r>
            <a:r>
              <a:rPr lang="ru-RU" altLang="ru-RU" sz="2000" dirty="0"/>
              <a:t>сравнивает </a:t>
            </a:r>
            <a:r>
              <a:rPr lang="en-US" altLang="ru-RU" sz="2000" dirty="0"/>
              <a:t>SCN</a:t>
            </a:r>
            <a:r>
              <a:rPr lang="ru-RU" altLang="ru-RU" sz="2000" dirty="0"/>
              <a:t> запроса с </a:t>
            </a:r>
            <a:r>
              <a:rPr lang="en-US" altLang="ru-RU" sz="2000" dirty="0"/>
              <a:t>SCN </a:t>
            </a:r>
            <a:r>
              <a:rPr lang="ru-RU" altLang="ru-RU" sz="2000" dirty="0"/>
              <a:t>из заголовка этого блока чтобы определить -- читать ли сам блок или воспользоваться сегментом отката. Возможны два варианта: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/>
              <a:t>Если </a:t>
            </a:r>
            <a:r>
              <a:rPr lang="en-US" altLang="ru-RU" sz="2000" dirty="0"/>
              <a:t>SCN </a:t>
            </a:r>
            <a:r>
              <a:rPr lang="ru-RU" altLang="ru-RU" sz="2000" dirty="0"/>
              <a:t>блока меньше или равен </a:t>
            </a:r>
            <a:r>
              <a:rPr lang="en-US" altLang="ru-RU" sz="2000" dirty="0"/>
              <a:t>SCN</a:t>
            </a:r>
            <a:r>
              <a:rPr lang="ru-RU" altLang="ru-RU" sz="2000" dirty="0"/>
              <a:t> запроса, то последняя изменявшая блок транзакция завершилась до начала чтения. В этом случае читается сам блок; 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000" dirty="0"/>
              <a:t>Если же </a:t>
            </a:r>
            <a:r>
              <a:rPr lang="en-US" altLang="ru-RU" sz="2000" dirty="0"/>
              <a:t>SCN </a:t>
            </a:r>
            <a:r>
              <a:rPr lang="ru-RU" altLang="ru-RU" sz="2000" dirty="0"/>
              <a:t>блока больше </a:t>
            </a:r>
            <a:r>
              <a:rPr lang="en-US" altLang="ru-RU" sz="2000" dirty="0"/>
              <a:t>SCN</a:t>
            </a:r>
            <a:r>
              <a:rPr lang="ru-RU" altLang="ru-RU" sz="2000" dirty="0"/>
              <a:t> запроса, то изменения блока завершатся после начала чтения. В этом случае из сегмента отката читается нужный блок, сохранённый в состоянии до начала чтения.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ru-RU" altLang="ru-RU" sz="20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u="sng" dirty="0"/>
              <a:t>Замечание</a:t>
            </a:r>
            <a:r>
              <a:rPr lang="ru-RU" altLang="ru-RU" sz="2000" dirty="0"/>
              <a:t>: Стратегия многовариантных данных применяется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dirty="0"/>
              <a:t>редко. Если же не использовать </a:t>
            </a:r>
            <a:r>
              <a:rPr lang="ru-RU" altLang="ru-RU" sz="2000" dirty="0" err="1"/>
              <a:t>многовариантности</a:t>
            </a:r>
            <a:r>
              <a:rPr lang="ru-RU" altLang="ru-RU" sz="2000" dirty="0"/>
              <a:t> и не применять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dirty="0"/>
              <a:t>блокировки, то можно получать несогласованные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056058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15888"/>
            <a:ext cx="9144000" cy="620712"/>
          </a:xfrm>
        </p:spPr>
        <p:txBody>
          <a:bodyPr/>
          <a:lstStyle/>
          <a:p>
            <a:pPr>
              <a:defRPr/>
            </a:pPr>
            <a:r>
              <a:rPr lang="ru-RU" sz="3600" dirty="0">
                <a:solidFill>
                  <a:srgbClr val="FF0000"/>
                </a:solidFill>
                <a:ea typeface="+mn-ea"/>
                <a:cs typeface="+mn-cs"/>
              </a:rPr>
              <a:t>Изоляция транзакций в некоторых СУБД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836614"/>
            <a:ext cx="9309101" cy="58324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2000" dirty="0">
                <a:solidFill>
                  <a:srgbClr val="252525"/>
                </a:solidFill>
              </a:rPr>
              <a:t>     Транзакционные СУБД не всегда поддерживают все четыре уровня изоляции и могут вводить дополнительные уровни. Возможны также различные нюансы в обеспечении изоляции.</a:t>
            </a:r>
          </a:p>
          <a:p>
            <a:pPr>
              <a:defRPr/>
            </a:pPr>
            <a:r>
              <a:rPr lang="ru-RU" sz="2000" dirty="0" err="1">
                <a:solidFill>
                  <a:srgbClr val="252525"/>
                </a:solidFill>
              </a:rPr>
              <a:t>Oracle</a:t>
            </a:r>
            <a:r>
              <a:rPr lang="ru-RU" sz="2000" dirty="0">
                <a:solidFill>
                  <a:srgbClr val="252525"/>
                </a:solidFill>
              </a:rPr>
              <a:t> в принципе не поддерживает уровень</a:t>
            </a:r>
            <a:r>
              <a:rPr lang="en-US" altLang="ru-RU" sz="2000" b="1" dirty="0">
                <a:solidFill>
                  <a:srgbClr val="000000"/>
                </a:solidFill>
              </a:rPr>
              <a:t> </a:t>
            </a:r>
            <a:r>
              <a:rPr lang="en-US" altLang="ru-RU" sz="2000" dirty="0">
                <a:solidFill>
                  <a:srgbClr val="000000"/>
                </a:solidFill>
              </a:rPr>
              <a:t>Repeatable read</a:t>
            </a:r>
            <a:r>
              <a:rPr lang="ru-RU" sz="2000" dirty="0">
                <a:solidFill>
                  <a:srgbClr val="252525"/>
                </a:solidFill>
              </a:rPr>
              <a:t>, так как </a:t>
            </a:r>
            <a:r>
              <a:rPr lang="ru-RU" sz="2000" dirty="0" err="1">
                <a:solidFill>
                  <a:srgbClr val="252525"/>
                </a:solidFill>
              </a:rPr>
              <a:t>многоверсионность</a:t>
            </a:r>
            <a:r>
              <a:rPr lang="ru-RU" sz="2000" dirty="0">
                <a:solidFill>
                  <a:srgbClr val="252525"/>
                </a:solidFill>
              </a:rPr>
              <a:t> исключает грязные данные и неповторяющиеся чтения. По умолчанию для </a:t>
            </a:r>
            <a:r>
              <a:rPr lang="ru-RU" sz="2000" dirty="0" err="1">
                <a:solidFill>
                  <a:srgbClr val="252525"/>
                </a:solidFill>
              </a:rPr>
              <a:t>Oracle</a:t>
            </a:r>
            <a:r>
              <a:rPr lang="ru-RU" sz="2000" dirty="0">
                <a:solidFill>
                  <a:srgbClr val="252525"/>
                </a:solidFill>
              </a:rPr>
              <a:t> уровни изоляции -- </a:t>
            </a:r>
            <a:r>
              <a:rPr lang="ru-RU" sz="2000" dirty="0" err="1">
                <a:solidFill>
                  <a:srgbClr val="252525"/>
                </a:solidFill>
              </a:rPr>
              <a:t>Read</a:t>
            </a:r>
            <a:r>
              <a:rPr lang="ru-RU" sz="2000" dirty="0">
                <a:solidFill>
                  <a:srgbClr val="252525"/>
                </a:solidFill>
              </a:rPr>
              <a:t> </a:t>
            </a:r>
            <a:r>
              <a:rPr lang="ru-RU" sz="2000" dirty="0" err="1">
                <a:solidFill>
                  <a:srgbClr val="252525"/>
                </a:solidFill>
              </a:rPr>
              <a:t>committed</a:t>
            </a:r>
            <a:r>
              <a:rPr lang="ru-RU" sz="2000" dirty="0">
                <a:solidFill>
                  <a:srgbClr val="252525"/>
                </a:solidFill>
              </a:rPr>
              <a:t> (по умолчанию) и </a:t>
            </a:r>
            <a:r>
              <a:rPr lang="ru-RU" sz="2000" dirty="0" err="1">
                <a:solidFill>
                  <a:srgbClr val="252525"/>
                </a:solidFill>
              </a:rPr>
              <a:t>Serializable</a:t>
            </a:r>
            <a:r>
              <a:rPr lang="ru-RU" sz="2000" dirty="0">
                <a:solidFill>
                  <a:srgbClr val="252525"/>
                </a:solidFill>
              </a:rPr>
              <a:t>. Механика </a:t>
            </a:r>
            <a:r>
              <a:rPr lang="en-US" sz="2000" dirty="0">
                <a:solidFill>
                  <a:srgbClr val="252525"/>
                </a:solidFill>
              </a:rPr>
              <a:t>SCN </a:t>
            </a:r>
            <a:r>
              <a:rPr lang="ru-RU" sz="2000" dirty="0">
                <a:solidFill>
                  <a:srgbClr val="252525"/>
                </a:solidFill>
              </a:rPr>
              <a:t> гарантирует повторяемость чтения (если SELECT в одной  транзакции выбирает из базы набор строк, и в это время вторая транзакция изменяет какие-то из этих строк, то результирующий набор, полученный первой транзакцией, </a:t>
            </a:r>
            <a:r>
              <a:rPr lang="en-US" sz="2000" dirty="0">
                <a:solidFill>
                  <a:srgbClr val="252525"/>
                </a:solidFill>
              </a:rPr>
              <a:t>“</a:t>
            </a:r>
            <a:r>
              <a:rPr lang="ru-RU" sz="2000" dirty="0">
                <a:solidFill>
                  <a:srgbClr val="252525"/>
                </a:solidFill>
              </a:rPr>
              <a:t>не заметит</a:t>
            </a:r>
            <a:r>
              <a:rPr lang="en-US" sz="2000" dirty="0">
                <a:solidFill>
                  <a:srgbClr val="252525"/>
                </a:solidFill>
              </a:rPr>
              <a:t>”</a:t>
            </a:r>
            <a:r>
              <a:rPr lang="ru-RU" sz="2000" dirty="0">
                <a:solidFill>
                  <a:srgbClr val="252525"/>
                </a:solidFill>
              </a:rPr>
              <a:t> этих изменений. В </a:t>
            </a:r>
            <a:r>
              <a:rPr lang="ru-RU" sz="2000" dirty="0" err="1">
                <a:solidFill>
                  <a:srgbClr val="252525"/>
                </a:solidFill>
              </a:rPr>
              <a:t>Oracle</a:t>
            </a:r>
            <a:r>
              <a:rPr lang="ru-RU" sz="2000" dirty="0">
                <a:solidFill>
                  <a:srgbClr val="252525"/>
                </a:solidFill>
              </a:rPr>
              <a:t> существуют READ-ONLY транзакции, которые не могут изменять данные, а по уровню изоляции соответствуют </a:t>
            </a:r>
            <a:r>
              <a:rPr lang="ru-RU" sz="2000" dirty="0" err="1">
                <a:solidFill>
                  <a:srgbClr val="252525"/>
                </a:solidFill>
              </a:rPr>
              <a:t>Serializable</a:t>
            </a:r>
            <a:r>
              <a:rPr lang="ru-RU" sz="2000" dirty="0">
                <a:solidFill>
                  <a:srgbClr val="252525"/>
                </a:solidFill>
              </a:rPr>
              <a:t>.</a:t>
            </a:r>
          </a:p>
          <a:p>
            <a:pPr>
              <a:defRPr/>
            </a:pPr>
            <a:r>
              <a:rPr lang="ru-RU" sz="2000" dirty="0" err="1">
                <a:solidFill>
                  <a:srgbClr val="252525"/>
                </a:solidFill>
              </a:rPr>
              <a:t>Microsoft</a:t>
            </a:r>
            <a:r>
              <a:rPr lang="ru-RU" sz="2000" dirty="0">
                <a:solidFill>
                  <a:srgbClr val="252525"/>
                </a:solidFill>
              </a:rPr>
              <a:t> SQL </a:t>
            </a:r>
            <a:r>
              <a:rPr lang="ru-RU" sz="2000" dirty="0" err="1">
                <a:solidFill>
                  <a:srgbClr val="252525"/>
                </a:solidFill>
              </a:rPr>
              <a:t>Server</a:t>
            </a:r>
            <a:r>
              <a:rPr lang="ru-RU" sz="2000" dirty="0">
                <a:solidFill>
                  <a:srgbClr val="252525"/>
                </a:solidFill>
              </a:rPr>
              <a:t> поддерживает все четыре стандартных уровня изоляции транзакций, а дополнительно — уровень SNAPSHOT, находящийся между </a:t>
            </a:r>
            <a:r>
              <a:rPr lang="ru-RU" sz="2000" dirty="0" err="1">
                <a:solidFill>
                  <a:srgbClr val="252525"/>
                </a:solidFill>
              </a:rPr>
              <a:t>Repeatable</a:t>
            </a:r>
            <a:r>
              <a:rPr lang="ru-RU" sz="2000" dirty="0">
                <a:solidFill>
                  <a:srgbClr val="252525"/>
                </a:solidFill>
              </a:rPr>
              <a:t> </a:t>
            </a:r>
            <a:r>
              <a:rPr lang="ru-RU" sz="2000" dirty="0" err="1">
                <a:solidFill>
                  <a:srgbClr val="252525"/>
                </a:solidFill>
              </a:rPr>
              <a:t>read</a:t>
            </a:r>
            <a:r>
              <a:rPr lang="ru-RU" sz="2000" dirty="0">
                <a:solidFill>
                  <a:srgbClr val="252525"/>
                </a:solidFill>
              </a:rPr>
              <a:t> и </a:t>
            </a:r>
            <a:r>
              <a:rPr lang="ru-RU" sz="2000" dirty="0" err="1">
                <a:solidFill>
                  <a:srgbClr val="252525"/>
                </a:solidFill>
              </a:rPr>
              <a:t>Serialized</a:t>
            </a:r>
            <a:r>
              <a:rPr lang="ru-RU" sz="2000" dirty="0">
                <a:solidFill>
                  <a:srgbClr val="252525"/>
                </a:solidFill>
              </a:rPr>
              <a:t>. Транзакция этого уровня ведёт себя так, как будто получила при запуске моментальный снимок данных базы и работает только с ним.</a:t>
            </a:r>
          </a:p>
          <a:p>
            <a:pPr marL="0" indent="0">
              <a:buNone/>
              <a:defRPr/>
            </a:pPr>
            <a:endParaRPr lang="ru-RU" sz="2000" dirty="0"/>
          </a:p>
        </p:txBody>
      </p:sp>
      <p:sp>
        <p:nvSpPr>
          <p:cNvPr id="10957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0D6052-B2E6-4BFC-89AC-55C9B9856258}" type="slidenum">
              <a:rPr lang="ru-RU" altLang="ru-RU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ru-RU" alt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9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3232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Изменение </a:t>
            </a:r>
            <a:r>
              <a:rPr lang="en-US" sz="3200" dirty="0">
                <a:solidFill>
                  <a:srgbClr val="FF0000"/>
                </a:solidFill>
              </a:rPr>
              <a:t>SCN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67" y="988600"/>
            <a:ext cx="10703492" cy="432098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97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F3551-2C54-430B-A22A-32A71DAE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20"/>
            <a:ext cx="10515600" cy="681037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FF0000"/>
                </a:solidFill>
                <a:latin typeface="+mn-lt"/>
              </a:rPr>
              <a:t>Перспективные направления развития современных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A02397-BB54-4C8C-8043-D2E333BF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8"/>
            <a:ext cx="10885098" cy="481294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b="0" i="0" u="none" strike="noStrike" baseline="0" dirty="0"/>
              <a:t>Создание СУБД, одинаково эффективно работающих в разных средах (частное, публичное или гибридное облако, машина баз данных, например, </a:t>
            </a:r>
            <a:r>
              <a:rPr lang="ru-RU" sz="2000" b="0" i="0" u="none" strike="noStrike" baseline="0" dirty="0" err="1"/>
              <a:t>Exadata</a:t>
            </a:r>
            <a:r>
              <a:rPr lang="ru-RU" sz="2000" b="0" i="0" u="none" strike="noStrike" baseline="0" dirty="0"/>
              <a:t>). В частности, мультиарендность. </a:t>
            </a:r>
            <a:r>
              <a:rPr lang="ru-RU" sz="2000" dirty="0"/>
              <a:t>С</a:t>
            </a:r>
            <a:r>
              <a:rPr lang="ru-RU" sz="2000" b="0" i="0" u="none" strike="noStrike" baseline="0" dirty="0"/>
              <a:t>овременная база данных может работать и как СУБД, и как сервис.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b="0" i="0" u="none" strike="noStrike" baseline="0" dirty="0"/>
              <a:t>Самоуправляемость, автономность и управление множеством БД с использованием алгоритмов искусственного интеллекта.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b="0" i="0" u="none" strike="noStrike" baseline="0" dirty="0"/>
              <a:t>Мультимодельность и конвергентность – поддержка в одной СУБД множества видов данных (табличные, геоинформация, текст, JSON, NO SQL, XML, </a:t>
            </a:r>
            <a:r>
              <a:rPr lang="ru-RU" sz="2000" b="0" i="0" u="none" strike="noStrike" baseline="0" dirty="0" err="1"/>
              <a:t>Hadoop</a:t>
            </a:r>
            <a:r>
              <a:rPr lang="ru-RU" sz="2000" b="0" i="0" u="none" strike="noStrike" baseline="0" dirty="0"/>
              <a:t>, Spark, мультимедиа и пр.) и множества разных нагрузок (OLTP, системы </a:t>
            </a:r>
            <a:r>
              <a:rPr lang="ru-RU" sz="2000" b="0" i="0" u="none" strike="noStrike" baseline="0"/>
              <a:t>поддержки принятия </a:t>
            </a:r>
            <a:r>
              <a:rPr lang="ru-RU" sz="2000" b="0" i="0" u="none" strike="noStrike" baseline="0" dirty="0"/>
              <a:t>решений, интернет вещей, хранилища, блокчейн, «ключ-значение» и т. д.).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b="0" i="0" u="none" strike="noStrike" baseline="0" dirty="0"/>
              <a:t>In-</a:t>
            </a:r>
            <a:r>
              <a:rPr lang="ru-RU" sz="2000" b="0" i="0" u="none" strike="noStrike" baseline="0" dirty="0" err="1"/>
              <a:t>memory</a:t>
            </a:r>
            <a:r>
              <a:rPr lang="ru-RU" sz="2000" b="0" i="0" u="none" strike="noStrike" baseline="0" dirty="0"/>
              <a:t> вычисления и использование векторных команд процессоров.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b="0" i="0" u="none" strike="noStrike" baseline="0" dirty="0" err="1"/>
              <a:t>Шардинг</a:t>
            </a:r>
            <a:r>
              <a:rPr lang="ru-RU" sz="2000" b="0" i="0" u="none" strike="noStrike" baseline="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000" b="0" i="0" u="none" strike="noStrike" baseline="0" dirty="0"/>
              <a:t>Встраивание в СУБД новых технологий, таких, как блокчейн, машинное обучение, интернет вещей</a:t>
            </a:r>
            <a:r>
              <a:rPr lang="ru-RU" sz="2000" b="0" i="0" u="none" strike="noStrike" baseline="0" dirty="0">
                <a:latin typeface="Montserrat-Regular"/>
              </a:rPr>
              <a:t>.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8D474F-8360-48DD-A6C7-755FA760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197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63A51-69C5-484F-948F-A4C429DFF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81818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Последние версии </a:t>
            </a:r>
            <a:r>
              <a:rPr lang="en-US" sz="3200" dirty="0">
                <a:solidFill>
                  <a:srgbClr val="FF0000"/>
                </a:solidFill>
              </a:rPr>
              <a:t>Oracle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98F92-89BA-40AC-80E5-CEE6BB60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76900"/>
            <a:ext cx="10829926" cy="1162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1A284B"/>
                </a:solidFill>
                <a:effectLst/>
                <a:latin typeface="Gotham pro regular"/>
              </a:rPr>
              <a:t>Релиз 12.2.0.2 стал версией 18, а в будущем 19, 20 и далее версии Oracle. Новая версия XE появляется почти одновременно с выпуском остальных редакций, т.е. также раз в год. Отличие в том, что для XE не будет выпускаться патчей и исправлений безопасности, в отличие от SE и EE, но каждая следующая мажорная версия будет включать в себя все исправления и изменения. 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84B324-18A2-443F-BFBE-23A7BBB6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44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59C77-826D-4C83-9F92-6CD37CCF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6" y="600074"/>
            <a:ext cx="9030512" cy="50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18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>
            <a:extLst>
              <a:ext uri="{FF2B5EF4-FFF2-40B4-BE49-F238E27FC236}">
                <a16:creationId xmlns:a16="http://schemas.microsoft.com/office/drawing/2014/main" id="{B13651D8-757C-473C-B40B-65B2BD5594C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ru-RU"/>
              <a:t>Multitenant database</a:t>
            </a:r>
            <a:endParaRPr lang="ru-RU" altLang="ru-RU"/>
          </a:p>
        </p:txBody>
      </p:sp>
      <p:sp>
        <p:nvSpPr>
          <p:cNvPr id="2051" name="Подзаголовок 2">
            <a:extLst>
              <a:ext uri="{FF2B5EF4-FFF2-40B4-BE49-F238E27FC236}">
                <a16:creationId xmlns:a16="http://schemas.microsoft.com/office/drawing/2014/main" id="{FCFEFFDF-C236-4854-BED6-67E25F2310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ru-RU"/>
          </a:p>
        </p:txBody>
      </p:sp>
    </p:spTree>
  </p:cSld>
  <p:clrMapOvr>
    <a:masterClrMapping/>
  </p:clrMapOvr>
  <p:transition spd="slow" advTm="732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8C34E-BEDC-4077-89C9-35FDC544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620"/>
            <a:ext cx="10515600" cy="780735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Уточняем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58E6-211A-4BA2-92B4-1BB873014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427"/>
            <a:ext cx="10954871" cy="563431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</a:rPr>
              <a:t>База данных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в Oracle — это физическое хранилище информации. Состоит из файлов хранящихся на дисках.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200" b="1" dirty="0">
                <a:solidFill>
                  <a:srgbClr val="000000"/>
                </a:solidFill>
              </a:rPr>
              <a:t>Э</a:t>
            </a:r>
            <a:r>
              <a:rPr lang="ru-RU" sz="2200" b="1" i="0" dirty="0">
                <a:solidFill>
                  <a:srgbClr val="000000"/>
                </a:solidFill>
                <a:effectLst/>
              </a:rPr>
              <a:t>кземпляр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 — это программное обеспечение, работающее на сервере и предоставляющее доступ к информации в БД Oracle. </a:t>
            </a:r>
            <a:r>
              <a:rPr lang="ru-RU" sz="2200" dirty="0">
                <a:solidFill>
                  <a:srgbClr val="000000"/>
                </a:solidFill>
              </a:rPr>
              <a:t>Э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кземпляр -- сущность логическая. Состоит из структур в оперативной памяти и процессов, которые работают на сервере. Экземпляр может принадлежать единственной базе данных. При этом с одной базой данных бывает ассоциировано несколько экземпляров. Если экземпляр остановлен, обратиться к БД нельзя. Персистентностью экземпляр не обладает.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200" b="1" i="0" dirty="0">
                <a:solidFill>
                  <a:srgbClr val="000000"/>
                </a:solidFill>
                <a:effectLst/>
              </a:rPr>
              <a:t>Схема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 – во всех СУБД это пространство имен для объектов базы, таких как таблицы, пакеты, функции и т.п. Имена объектов должны быть уникальны в пределах схемы. Особенность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Oracle 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в том, что создавая </a:t>
            </a:r>
            <a:r>
              <a:rPr lang="ru-RU" sz="2200" b="1" i="0" dirty="0">
                <a:solidFill>
                  <a:srgbClr val="000000"/>
                </a:solidFill>
                <a:effectLst/>
              </a:rPr>
              <a:t>пользователя,</a:t>
            </a:r>
            <a:r>
              <a:rPr lang="ru-RU" sz="2200" b="0" i="0" dirty="0">
                <a:solidFill>
                  <a:srgbClr val="000000"/>
                </a:solidFill>
                <a:effectLst/>
              </a:rPr>
              <a:t> вы создаёте одноименную пустую схему .</a:t>
            </a:r>
          </a:p>
          <a:p>
            <a:pPr marL="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</a:rPr>
              <a:t>Команда CREATE USER создает пользователя. Он также автоматически создает схему для этого пользователя.</a:t>
            </a:r>
          </a:p>
          <a:p>
            <a:pPr marL="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200" dirty="0">
                <a:solidFill>
                  <a:srgbClr val="000000"/>
                </a:solidFill>
              </a:rPr>
              <a:t>Удаляя пользователя, вы не удаляете схему, если, конечно, не использована опция каскадного удаления: </a:t>
            </a: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DROP USER &lt;name&gt; CASCADE</a:t>
            </a:r>
            <a:endParaRPr lang="ru-RU" sz="2200" b="0" i="0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2200" u="sng" dirty="0">
                <a:solidFill>
                  <a:srgbClr val="000000"/>
                </a:solidFill>
              </a:rPr>
              <a:t>Замечание</a:t>
            </a:r>
            <a:r>
              <a:rPr lang="ru-RU" sz="2200" dirty="0">
                <a:solidFill>
                  <a:srgbClr val="000000"/>
                </a:solidFill>
              </a:rPr>
              <a:t>: В одной базе могут содержаться несколько схем.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 </a:t>
            </a:r>
            <a:endParaRPr lang="ru-RU" sz="20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73130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>
            <a:extLst>
              <a:ext uri="{FF2B5EF4-FFF2-40B4-BE49-F238E27FC236}">
                <a16:creationId xmlns:a16="http://schemas.microsoft.com/office/drawing/2014/main" id="{9E4D3368-82AD-41B2-A9F0-719B463F4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532660"/>
          </a:xfrm>
        </p:spPr>
        <p:txBody>
          <a:bodyPr/>
          <a:lstStyle/>
          <a:p>
            <a:pPr algn="ctr"/>
            <a:r>
              <a:rPr lang="ru-RU" altLang="ru-RU" sz="3200" dirty="0">
                <a:solidFill>
                  <a:srgbClr val="FF0000"/>
                </a:solidFill>
              </a:rPr>
              <a:t>Облачные базы данных. Основные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345212-6FBC-4EF2-B268-76DFD84F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40"/>
            <a:ext cx="10515600" cy="6396360"/>
          </a:xfrm>
        </p:spPr>
        <p:txBody>
          <a:bodyPr rtlCol="0">
            <a:normAutofit fontScale="92500" lnSpcReduction="20000"/>
          </a:bodyPr>
          <a:lstStyle/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200" b="1" dirty="0"/>
              <a:t>Облачные базы данных </a:t>
            </a:r>
            <a:r>
              <a:rPr lang="ru-RU" sz="2200" dirty="0"/>
              <a:t>работают на платформах облачных вычислений, таких как </a:t>
            </a:r>
            <a:r>
              <a:rPr lang="ru-RU" sz="2200" dirty="0" err="1"/>
              <a:t>Amazon</a:t>
            </a:r>
            <a:r>
              <a:rPr lang="ru-RU" sz="2200" dirty="0"/>
              <a:t> и др. Две основных модели развертывания: </a:t>
            </a:r>
          </a:p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пользователи приобретают услугу доступа к базам данных, обслуживаемым поставщиком облачного сервиса, </a:t>
            </a:r>
          </a:p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пользователи запускают базы данных в облаке независимо, используя виртуальные машины. Облачные базы работают и в SQL, и в NoSQL моделях данных. </a:t>
            </a:r>
          </a:p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200" dirty="0"/>
              <a:t>База данных как сервис.</a:t>
            </a:r>
          </a:p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200" dirty="0" err="1"/>
              <a:t>DBaaS</a:t>
            </a:r>
            <a:r>
              <a:rPr lang="ru-RU" sz="2200" dirty="0"/>
              <a:t> </a:t>
            </a:r>
            <a:r>
              <a:rPr lang="en-US" sz="2200" dirty="0"/>
              <a:t>(Database as a service)</a:t>
            </a:r>
            <a:r>
              <a:rPr lang="ru-RU" sz="2200" dirty="0"/>
              <a:t> — это управляемый сервис </a:t>
            </a:r>
            <a:r>
              <a:rPr lang="en-US" sz="2200" dirty="0"/>
              <a:t>(</a:t>
            </a:r>
            <a:r>
              <a:rPr lang="ru-RU" sz="2200" dirty="0"/>
              <a:t>облачный</a:t>
            </a:r>
            <a:r>
              <a:rPr lang="en-US" sz="2200" dirty="0"/>
              <a:t>)</a:t>
            </a:r>
            <a:r>
              <a:rPr lang="ru-RU" sz="2200" dirty="0"/>
              <a:t> к хранению и управлению данными</a:t>
            </a:r>
            <a:r>
              <a:rPr lang="en-US" sz="2200" dirty="0"/>
              <a:t> </a:t>
            </a:r>
            <a:r>
              <a:rPr lang="ru-RU" sz="2200" dirty="0"/>
              <a:t>в СУБД.  Пользователь не устанавливает и не поддерживает базу данных, а получает ее в облаке как настроенное и оптимизированное решение. Обычно  облачные СУБД тарифицируются по объёму данных в реально используемой БД и количеству клиентских подключений к базе.</a:t>
            </a:r>
          </a:p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200" dirty="0"/>
              <a:t>В зону ответственности провайдера входит вся IТ-инфраструктура, хостинг баз данных и администрирование. Пользователь управляет данными. Доступ к базе данных в онлайн-режиме через Интернет.</a:t>
            </a:r>
          </a:p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200" dirty="0"/>
              <a:t>Преимущества облачных СУБД:</a:t>
            </a:r>
          </a:p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Можно быстро развернуть и так же быстро—вывести из эксплуатации.</a:t>
            </a:r>
          </a:p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Снижение затрат.</a:t>
            </a:r>
          </a:p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200" dirty="0"/>
              <a:t>Недостатки:</a:t>
            </a:r>
          </a:p>
          <a:p>
            <a:pPr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Защита данных</a:t>
            </a:r>
          </a:p>
          <a:p>
            <a:pPr marL="0" indent="457200" fontAlgn="auto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200" dirty="0"/>
              <a:t>Обратите внимание на </a:t>
            </a:r>
            <a:r>
              <a:rPr lang="ru-RU" sz="2200" b="1" dirty="0"/>
              <a:t>автономные облачные БД </a:t>
            </a:r>
            <a:r>
              <a:rPr lang="ru-RU" sz="2200" dirty="0"/>
              <a:t>полностью автономная операционная модель, в которой средства автоматизации и технология машинного обучения приходят на смену человеческому труду.</a:t>
            </a:r>
          </a:p>
          <a:p>
            <a:pPr fontAlgn="auto">
              <a:spcAft>
                <a:spcPts val="0"/>
              </a:spcAft>
              <a:defRPr/>
            </a:pPr>
            <a:endParaRPr lang="ru-RU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FFCC8-CB3F-4AC1-9D88-36145D97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854"/>
            <a:ext cx="10515600" cy="681038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3200" dirty="0">
                <a:solidFill>
                  <a:srgbClr val="FF0000"/>
                </a:solidFill>
                <a:latin typeface="+mn-lt"/>
              </a:rPr>
              <a:t>Что такое консолидация данных?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F1FE0-8567-4787-8097-CB9A15A7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102"/>
            <a:ext cx="10515600" cy="5319070"/>
          </a:xfrm>
        </p:spPr>
        <p:txBody>
          <a:bodyPr rtlCol="0">
            <a:normAutofit/>
          </a:bodyPr>
          <a:lstStyle/>
          <a:p>
            <a:pPr marL="0" indent="4572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Консолидация  это термин из области аналитики данных. Имеется в виду извлечение данных из различных источников, обеспечение необходимого уровня их информативности, преобразование данных в единый формат.</a:t>
            </a:r>
          </a:p>
          <a:p>
            <a:pPr marL="0" indent="4572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Консолидация данных -- начальный этап реализации любой аналитической задачи. Сопутствующими задачами консолидации являются оценка качества данных и их обогащение.</a:t>
            </a:r>
          </a:p>
          <a:p>
            <a:pPr marL="0" indent="457200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Критерии оптимальности консолидации данных: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обеспечение высокой скорости доступа к данным;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компактность хранения;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автоматическая поддержка целостности структуры данных;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/>
              <a:t>контроль непротиворечивости данных.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/>
              <a:t>В базах данных под консолидацией данных понимают  переход к единым механизмам доступа к разнородным данным. В частности консолидация – это переход от большого количества компьютеров с базами данных к меньшему количеству компьютеров или кластеров большей мощности.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>
            <a:extLst>
              <a:ext uri="{FF2B5EF4-FFF2-40B4-BE49-F238E27FC236}">
                <a16:creationId xmlns:a16="http://schemas.microsoft.com/office/drawing/2014/main" id="{5306230B-5D70-4C04-863F-3790167BA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43663" y="-68263"/>
            <a:ext cx="4376737" cy="565151"/>
          </a:xfrm>
        </p:spPr>
        <p:txBody>
          <a:bodyPr/>
          <a:lstStyle/>
          <a:p>
            <a:pPr algn="ctr"/>
            <a:r>
              <a:rPr lang="ru-RU" altLang="ru-RU" sz="3200" dirty="0">
                <a:solidFill>
                  <a:srgbClr val="FF0000"/>
                </a:solidFill>
                <a:latin typeface="+mn-lt"/>
              </a:rPr>
              <a:t>Способы консолидации </a:t>
            </a:r>
          </a:p>
        </p:txBody>
      </p:sp>
      <p:sp>
        <p:nvSpPr>
          <p:cNvPr id="6147" name="Объект 2">
            <a:extLst>
              <a:ext uri="{FF2B5EF4-FFF2-40B4-BE49-F238E27FC236}">
                <a16:creationId xmlns:a16="http://schemas.microsoft.com/office/drawing/2014/main" id="{E78D9E8F-416F-4EF4-96CA-20669CCDFB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5" y="858838"/>
            <a:ext cx="6405563" cy="819150"/>
          </a:xfrm>
        </p:spPr>
        <p:txBody>
          <a:bodyPr/>
          <a:lstStyle/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ru-RU" altLang="ru-RU" sz="2000"/>
              <a:t>           Независимые базы. Проблема администрирования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ru-RU" altLang="ru-RU" sz="2000"/>
              <a:t>            при большом их количестве</a:t>
            </a:r>
          </a:p>
        </p:txBody>
      </p:sp>
      <p:pic>
        <p:nvPicPr>
          <p:cNvPr id="6148" name="Рисунок 4">
            <a:extLst>
              <a:ext uri="{FF2B5EF4-FFF2-40B4-BE49-F238E27FC236}">
                <a16:creationId xmlns:a16="http://schemas.microsoft.com/office/drawing/2014/main" id="{46C17CDB-1C32-40E5-AE4E-F12ADFF3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3988"/>
            <a:ext cx="4959350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Рисунок 6">
            <a:extLst>
              <a:ext uri="{FF2B5EF4-FFF2-40B4-BE49-F238E27FC236}">
                <a16:creationId xmlns:a16="http://schemas.microsoft.com/office/drawing/2014/main" id="{8D774553-CDEF-4A54-BCE1-4BE4B93AD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1809750"/>
            <a:ext cx="495935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Рисунок 8">
            <a:extLst>
              <a:ext uri="{FF2B5EF4-FFF2-40B4-BE49-F238E27FC236}">
                <a16:creationId xmlns:a16="http://schemas.microsoft.com/office/drawing/2014/main" id="{ED15E15E-5605-45AD-BD59-02411148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3717925"/>
            <a:ext cx="4602163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Объект 2">
            <a:extLst>
              <a:ext uri="{FF2B5EF4-FFF2-40B4-BE49-F238E27FC236}">
                <a16:creationId xmlns:a16="http://schemas.microsoft.com/office/drawing/2014/main" id="{222FC827-3977-4298-ADEF-9D0467880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" y="3327400"/>
            <a:ext cx="32194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ru-RU" altLang="ru-RU" sz="2000"/>
              <a:t>Использование виртуальных машин. Недостаток – доп. слои, их цена и необходимость их администрирования. Проблема быстродействия.</a:t>
            </a:r>
          </a:p>
        </p:txBody>
      </p:sp>
      <p:sp>
        <p:nvSpPr>
          <p:cNvPr id="11" name="Стрелка: влево 10">
            <a:extLst>
              <a:ext uri="{FF2B5EF4-FFF2-40B4-BE49-F238E27FC236}">
                <a16:creationId xmlns:a16="http://schemas.microsoft.com/office/drawing/2014/main" id="{CBCC5446-17A6-41C6-8048-EC28E09E53B7}"/>
              </a:ext>
            </a:extLst>
          </p:cNvPr>
          <p:cNvSpPr/>
          <p:nvPr/>
        </p:nvSpPr>
        <p:spPr>
          <a:xfrm>
            <a:off x="5286375" y="1001713"/>
            <a:ext cx="647700" cy="266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153" name="Объект 2">
            <a:extLst>
              <a:ext uri="{FF2B5EF4-FFF2-40B4-BE49-F238E27FC236}">
                <a16:creationId xmlns:a16="http://schemas.microsoft.com/office/drawing/2014/main" id="{B8B1B0EB-5934-41DF-80E2-644E0F5FA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888" y="5238750"/>
            <a:ext cx="3482975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ru-RU" altLang="ru-RU" sz="2200"/>
              <a:t>Контейнеризация. Например, </a:t>
            </a:r>
            <a:r>
              <a:rPr lang="en-US" altLang="ru-RU" sz="2200"/>
              <a:t>Docker</a:t>
            </a:r>
            <a:r>
              <a:rPr lang="ru-RU" altLang="ru-RU" sz="2200"/>
              <a:t>. Дополнительный слой. Похоже на виртуализацию</a:t>
            </a:r>
            <a:r>
              <a:rPr lang="ru-RU" altLang="ru-RU" sz="2000"/>
              <a:t>. </a:t>
            </a: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24C1A0C-9B83-4444-86A8-423ED5196581}"/>
              </a:ext>
            </a:extLst>
          </p:cNvPr>
          <p:cNvSpPr/>
          <p:nvPr/>
        </p:nvSpPr>
        <p:spPr>
          <a:xfrm>
            <a:off x="6545263" y="5662613"/>
            <a:ext cx="677862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6155" name="Рисунок 16">
            <a:extLst>
              <a:ext uri="{FF2B5EF4-FFF2-40B4-BE49-F238E27FC236}">
                <a16:creationId xmlns:a16="http://schemas.microsoft.com/office/drawing/2014/main" id="{07B35466-C249-414E-AC4F-329A911D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3273425"/>
            <a:ext cx="6953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B4F18921-EE56-4FEC-9733-5463DD6D09D6}"/>
              </a:ext>
            </a:extLst>
          </p:cNvPr>
          <p:cNvSpPr/>
          <p:nvPr/>
        </p:nvSpPr>
        <p:spPr>
          <a:xfrm>
            <a:off x="2736850" y="3338513"/>
            <a:ext cx="677863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517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</a:rPr>
              <a:t>История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ru-RU" sz="3600" dirty="0">
                <a:solidFill>
                  <a:srgbClr val="FF0000"/>
                </a:solidFill>
              </a:rPr>
              <a:t>-- начало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631371"/>
            <a:ext cx="10515600" cy="6117771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1977 год – Ларри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Элисон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 Боб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Майнер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и Эд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Оутс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основали компанию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Software Development Laboratories 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(SDL). До этого создавали СУБД для ЦРУ в проекте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Oracle.</a:t>
            </a:r>
            <a:endParaRPr lang="ru-RU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1979 год --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SDL сменила имя на Relational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Software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Inc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. (RSI) и выпустила СУБД сразу во второй версии --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Oracle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v2. Это была первая коммерческая система управления реляционными базами данных на языке SQL. Транзакции не поддерживались.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1982 год --  RSI вновь сменила своё имя и стала называться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Oracle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Systems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1983 год -- версия 3, переписанная на языке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. Поддерживала транзакции.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1984 год -- версия 4, появилась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многоверсионная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модель данных.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1985 год -- версия 5, одна из первых РСУБД, работающих в средах клиент-сервер.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1988 год -- версия 6, с поддержкой блокировок на уровне строк и средств  резервирования. Появляется язык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PL/SQL, 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пока только в средствах разработки. 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1992 год -- версия 7, с поддержкой ссылочной целостности, хранимых процедур и триггеров.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1997 год -- версия 8.0, с объектно-реляционной моделью, секционированием таблиц.</a:t>
            </a:r>
          </a:p>
          <a:p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1998 год -- версия 8i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2 поддерживающая XML, усовершенствование хранилищ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904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52A4D-3C0E-49AE-8840-24BBC17C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5372100" cy="51514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Консолидация ресурсов в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Oracle</a:t>
            </a:r>
            <a:endParaRPr lang="ru-RU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13C7E-A842-4955-8807-74225245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749299"/>
            <a:ext cx="5876924" cy="5832873"/>
          </a:xfrm>
        </p:spPr>
        <p:txBody>
          <a:bodyPr>
            <a:normAutofit fontScale="92500" lnSpcReduction="20000"/>
          </a:bodyPr>
          <a:lstStyle/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200" dirty="0"/>
              <a:t>В </a:t>
            </a:r>
            <a:r>
              <a:rPr lang="en-US" sz="2200" dirty="0"/>
              <a:t>Oracle 11g </a:t>
            </a:r>
            <a:r>
              <a:rPr lang="ru-RU" sz="2200" dirty="0"/>
              <a:t> возможны три варианта консолидации для облаков данных: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Виртуальные машины (степень консолидации минимальна, но способ самый простой).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Создание выделенных БД на одном компьютере/кластере (инстансов несколько). Проблемы с переброской ресурсов для балансировки загрузки серверов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/>
              <a:t>Консолидация схем – несколько схем в одной базе (как правило схемы конфликтуют, например, по именам).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altLang="ru-RU" sz="2200" dirty="0"/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ru-RU" sz="2200" dirty="0"/>
              <a:t>В </a:t>
            </a:r>
            <a:r>
              <a:rPr lang="en-US" altLang="ru-RU" sz="2200" dirty="0"/>
              <a:t>Oracle 12 </a:t>
            </a:r>
            <a:r>
              <a:rPr lang="ru-RU" altLang="ru-RU" sz="2200" dirty="0"/>
              <a:t>и далее появилась многоарендная опция (</a:t>
            </a:r>
            <a:r>
              <a:rPr lang="en-US" altLang="ru-RU" sz="2200" dirty="0"/>
              <a:t>multitenant option</a:t>
            </a:r>
            <a:r>
              <a:rPr lang="ru-RU" altLang="ru-RU" sz="2200" dirty="0"/>
              <a:t>) позволяющая запустить несколько баз данных используя единственный экземпляр. Нет многих экземпляров фоновых процессов. 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ru-RU" sz="2200" dirty="0"/>
              <a:t>Словарь разбивается на две части – общую часть и локальную.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ru-RU" sz="2200" dirty="0"/>
              <a:t>CDB – </a:t>
            </a:r>
            <a:r>
              <a:rPr lang="ru-RU" altLang="ru-RU" sz="2200" dirty="0"/>
              <a:t>контейнерная база данных.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ru-RU" sz="2200" dirty="0"/>
              <a:t>PDB – </a:t>
            </a:r>
            <a:r>
              <a:rPr lang="ru-RU" altLang="ru-RU" sz="2200" dirty="0"/>
              <a:t>контейнеры.</a:t>
            </a:r>
            <a:endParaRPr lang="en-US" altLang="ru-RU" sz="2200" dirty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22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AD6883-46ED-4DEE-8AAC-82F61DE7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11" y="571301"/>
            <a:ext cx="4684049" cy="57153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1E42A9-9C8B-4B49-A798-81553AF6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013" y="6311717"/>
            <a:ext cx="2028423" cy="270456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0EC41296-3E1D-4BBB-A36F-9E05CB739972}"/>
              </a:ext>
            </a:extLst>
          </p:cNvPr>
          <p:cNvSpPr/>
          <p:nvPr/>
        </p:nvSpPr>
        <p:spPr>
          <a:xfrm>
            <a:off x="6046093" y="4800601"/>
            <a:ext cx="773807" cy="34290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2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FE6A1-C5C6-4F16-86ED-8D19BA4F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75" y="2804845"/>
            <a:ext cx="8479400" cy="40531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0CF5D-0579-4607-A51E-7406065E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0"/>
            <a:ext cx="10515600" cy="681038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Oracle multitenant</a:t>
            </a:r>
            <a:endParaRPr lang="ru-RU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171" name="Объект 2">
            <a:extLst>
              <a:ext uri="{FF2B5EF4-FFF2-40B4-BE49-F238E27FC236}">
                <a16:creationId xmlns:a16="http://schemas.microsoft.com/office/drawing/2014/main" id="{ED974B2C-BC2C-4476-8004-B4A793FC8A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5488" y="542926"/>
            <a:ext cx="11047412" cy="5436634"/>
          </a:xfrm>
        </p:spPr>
        <p:txBody>
          <a:bodyPr/>
          <a:lstStyle/>
          <a:p>
            <a:pPr marL="0" indent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2000" dirty="0"/>
              <a:t>Основная идея – создаём контейнерную (</a:t>
            </a:r>
            <a:r>
              <a:rPr lang="ru-RU" altLang="ru-RU" sz="2000" dirty="0" err="1"/>
              <a:t>мультиарендную</a:t>
            </a:r>
            <a:r>
              <a:rPr lang="ru-RU" altLang="ru-RU" sz="2000" dirty="0"/>
              <a:t>) базу данных, в которую помещаются другие базы данных. С ними можем работать как с единым целым – делать единый </a:t>
            </a:r>
            <a:r>
              <a:rPr lang="en-US" altLang="ru-RU" sz="2000" dirty="0"/>
              <a:t>backup,</a:t>
            </a:r>
            <a:r>
              <a:rPr lang="ru-RU" altLang="ru-RU" sz="2000" dirty="0"/>
              <a:t> </a:t>
            </a:r>
            <a:r>
              <a:rPr lang="en-US" altLang="ru-RU" sz="2000" dirty="0"/>
              <a:t>standby, update</a:t>
            </a:r>
            <a:r>
              <a:rPr lang="ru-RU" altLang="ru-RU" sz="2000" dirty="0"/>
              <a:t>. Администрирование сильно упрощается.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2000" dirty="0"/>
              <a:t>Можно запустить несколько независимых баз (</a:t>
            </a:r>
            <a:r>
              <a:rPr lang="ru-RU" altLang="ru-RU" sz="2000" dirty="0" err="1"/>
              <a:t>pluggable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database</a:t>
            </a:r>
            <a:r>
              <a:rPr lang="ru-RU" altLang="ru-RU" sz="2000" dirty="0"/>
              <a:t>, PDB) используя один экземпляр (инстанс, </a:t>
            </a:r>
            <a:r>
              <a:rPr lang="ru-RU" altLang="ru-RU" sz="2000" dirty="0" err="1"/>
              <a:t>container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database</a:t>
            </a:r>
            <a:r>
              <a:rPr lang="ru-RU" altLang="ru-RU" sz="2000" dirty="0"/>
              <a:t>, CDB). У них общая SGA и один набор серверных процессов. Естественно, каждая база имеет свой набор схем и табличных пространств. Друг о друге эти базы ничего не знают. Есть возможность клонировать </a:t>
            </a:r>
            <a:r>
              <a:rPr lang="ru-RU" altLang="ru-RU" sz="2000" dirty="0" err="1"/>
              <a:t>pluggable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database</a:t>
            </a:r>
            <a:r>
              <a:rPr lang="ru-RU" altLang="ru-RU" sz="2000" dirty="0"/>
              <a:t>, как в рамках одного контейнера, так и между контейнерами. Итак,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000" dirty="0"/>
              <a:t>CDB – </a:t>
            </a:r>
            <a:r>
              <a:rPr lang="ru-RU" altLang="ru-RU" sz="2000" dirty="0"/>
              <a:t>контейнерная база данных, </a:t>
            </a:r>
            <a:r>
              <a:rPr lang="ru-RU" altLang="ru-RU" sz="2000" dirty="0" err="1"/>
              <a:t>метабаза</a:t>
            </a:r>
            <a:endParaRPr lang="ru-RU" altLang="ru-RU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000" dirty="0"/>
              <a:t>PDB –</a:t>
            </a:r>
            <a:r>
              <a:rPr lang="ru-RU" altLang="ru-RU" sz="2000" dirty="0"/>
              <a:t> контейнеры, подключаемые базы данных (до 252, в </a:t>
            </a:r>
            <a:r>
              <a:rPr lang="en-US" altLang="ru-RU" sz="2000" dirty="0"/>
              <a:t>XE </a:t>
            </a:r>
            <a:r>
              <a:rPr lang="ru-RU" altLang="ru-RU" sz="2000" dirty="0"/>
              <a:t>до 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000" dirty="0"/>
              <a:t>Root – </a:t>
            </a:r>
            <a:r>
              <a:rPr lang="ru-RU" altLang="ru-RU" sz="2000" dirty="0"/>
              <a:t>главный контейнер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altLang="ru-RU" sz="2000" dirty="0"/>
              <a:t>Нет дополнительных слоёв!!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altLang="ru-RU" sz="2000" dirty="0"/>
              <a:t>Работа с базой при подключении как </a:t>
            </a:r>
            <a:r>
              <a:rPr lang="en-US" altLang="ru-RU" sz="2000" dirty="0"/>
              <a:t>PDB </a:t>
            </a:r>
            <a:r>
              <a:rPr lang="ru-RU" altLang="ru-RU" sz="2000" dirty="0"/>
              <a:t>не меняется.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9E2B2-D733-4A4D-BB9C-46CB0E97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041"/>
            <a:ext cx="10515600" cy="407987"/>
          </a:xfrm>
        </p:spPr>
        <p:txBody>
          <a:bodyPr rtlCol="0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Multitenant option</a:t>
            </a:r>
            <a:r>
              <a:rPr lang="ru-RU" sz="3200" dirty="0">
                <a:solidFill>
                  <a:srgbClr val="FF0000"/>
                </a:solidFill>
                <a:latin typeface="+mn-lt"/>
              </a:rPr>
              <a:t> – чуть подробнее</a:t>
            </a:r>
          </a:p>
        </p:txBody>
      </p:sp>
      <p:pic>
        <p:nvPicPr>
          <p:cNvPr id="11268" name="Picture 2" descr="https://logistics.ru/sites/default/files/inline-images/fig_1_multitenant_architecture.jpg">
            <a:extLst>
              <a:ext uri="{FF2B5EF4-FFF2-40B4-BE49-F238E27FC236}">
                <a16:creationId xmlns:a16="http://schemas.microsoft.com/office/drawing/2014/main" id="{7F111DC8-4D07-4DFE-96F7-076940E4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45" y="1527058"/>
            <a:ext cx="10659985" cy="459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0D49C-428F-43AB-B9B6-4E9A8CE5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27622"/>
            <a:ext cx="10515600" cy="681037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Потребляемые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5928DB-4FE6-4A09-8D55-09523C00F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854200"/>
            <a:ext cx="10820400" cy="4351338"/>
          </a:xfrm>
        </p:spPr>
        <p:txBody>
          <a:bodyPr>
            <a:normAutofit/>
          </a:bodyPr>
          <a:lstStyle/>
          <a:p>
            <a:pPr marL="0" indent="457200">
              <a:buNone/>
            </a:pPr>
            <a:r>
              <a:rPr lang="ru-RU" sz="2000" dirty="0"/>
              <a:t>Сравнение </a:t>
            </a:r>
            <a:r>
              <a:rPr lang="ru-RU" sz="2000" dirty="0" err="1"/>
              <a:t>Multitenant</a:t>
            </a:r>
            <a:r>
              <a:rPr lang="ru-RU" sz="2000" dirty="0"/>
              <a:t> и </a:t>
            </a:r>
            <a:r>
              <a:rPr lang="ru-RU" sz="2000" dirty="0" err="1"/>
              <a:t>Standalone</a:t>
            </a:r>
            <a:r>
              <a:rPr lang="ru-RU" sz="2000" dirty="0"/>
              <a:t> на примере показало, что в многоарендном варианте а одном компьютере реализовано 250 БД против 50. При подключении новых PDB потребная оперативная память для SGA увеличивается незначительно (один – два десятка процентов).</a:t>
            </a:r>
          </a:p>
          <a:p>
            <a:pPr marL="0" indent="457200">
              <a:buNone/>
            </a:pPr>
            <a:r>
              <a:rPr lang="ru-RU" sz="2000" dirty="0"/>
              <a:t>Перемещение  PDB базы в другой контейнер CDB это просто перемещение её  метаданных после остановки базы. При этом сохраняются все сведения о её истории. </a:t>
            </a:r>
          </a:p>
          <a:p>
            <a:pPr marL="0" indent="457200">
              <a:buNone/>
            </a:pPr>
            <a:r>
              <a:rPr lang="ru-RU" sz="2000" dirty="0"/>
              <a:t>Каждая </a:t>
            </a:r>
            <a:r>
              <a:rPr lang="en-US" sz="2000" dirty="0"/>
              <a:t>PDB </a:t>
            </a:r>
            <a:r>
              <a:rPr lang="ru-RU" sz="2000" dirty="0"/>
              <a:t>имеет свой набор табличных пространств, в том числе </a:t>
            </a:r>
            <a:r>
              <a:rPr lang="en-US" sz="2000" dirty="0"/>
              <a:t>SYSTEM </a:t>
            </a:r>
            <a:r>
              <a:rPr lang="ru-RU" sz="2000" dirty="0"/>
              <a:t>и </a:t>
            </a:r>
            <a:r>
              <a:rPr lang="en-US" sz="2000" dirty="0"/>
              <a:t>SYSAUX</a:t>
            </a:r>
            <a:r>
              <a:rPr lang="ru-RU" sz="2000" dirty="0"/>
              <a:t>.</a:t>
            </a:r>
          </a:p>
          <a:p>
            <a:pPr marL="0" indent="457200">
              <a:buNone/>
            </a:pPr>
            <a:r>
              <a:rPr lang="en-US" sz="2000" dirty="0"/>
              <a:t>PDB</a:t>
            </a:r>
            <a:r>
              <a:rPr lang="ru-RU" sz="2000" dirty="0"/>
              <a:t> совместно используют пространства </a:t>
            </a:r>
            <a:r>
              <a:rPr lang="en-US" sz="2000" dirty="0"/>
              <a:t>UNDO, REDO</a:t>
            </a:r>
            <a:r>
              <a:rPr lang="ru-RU" sz="2000" dirty="0"/>
              <a:t>, управляющие файлы и файл параметров </a:t>
            </a:r>
            <a:r>
              <a:rPr lang="en-US" sz="2000" dirty="0"/>
              <a:t>(s)</a:t>
            </a:r>
            <a:r>
              <a:rPr lang="en-US" sz="2000" dirty="0" err="1"/>
              <a:t>pfile</a:t>
            </a:r>
            <a:r>
              <a:rPr lang="en-US" sz="2000" dirty="0"/>
              <a:t>.</a:t>
            </a:r>
            <a:endParaRPr lang="ru-RU" sz="2000" dirty="0"/>
          </a:p>
          <a:p>
            <a:pPr marL="0" indent="457200">
              <a:buNone/>
            </a:pPr>
            <a:r>
              <a:rPr lang="ru-RU" sz="2000" dirty="0"/>
              <a:t>По умолчанию </a:t>
            </a:r>
            <a:r>
              <a:rPr lang="en-US" sz="2000" dirty="0"/>
              <a:t>CDB </a:t>
            </a:r>
            <a:r>
              <a:rPr lang="ru-RU" sz="2000" dirty="0"/>
              <a:t>содержит единственное временное ТП </a:t>
            </a:r>
            <a:r>
              <a:rPr lang="en-US" sz="2000" dirty="0"/>
              <a:t>TEMP</a:t>
            </a:r>
            <a:r>
              <a:rPr lang="ru-RU" sz="2000" dirty="0"/>
              <a:t>, но </a:t>
            </a:r>
            <a:r>
              <a:rPr lang="en-US" sz="2000" dirty="0"/>
              <a:t>PDB </a:t>
            </a:r>
            <a:r>
              <a:rPr lang="ru-RU" sz="2000" dirty="0"/>
              <a:t>могут создавать свои временные ТП.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SGA </a:t>
            </a:r>
            <a:r>
              <a:rPr lang="ru-RU" sz="2000" dirty="0"/>
              <a:t>у всех </a:t>
            </a:r>
            <a:r>
              <a:rPr lang="en-US" sz="2000" dirty="0"/>
              <a:t>PDB</a:t>
            </a:r>
            <a:r>
              <a:rPr lang="ru-RU" sz="2000" dirty="0"/>
              <a:t> общая. При этом каждая из них видит только свои данные.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9DB801-66ED-42DB-B878-4135DCCB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877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F2AE31-6A87-4789-BE26-64F9210A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643"/>
            <a:ext cx="10515600" cy="761674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Структура словаря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5A1BC-77AC-47D6-BF38-5667532A0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4514418"/>
          </a:xfrm>
        </p:spPr>
        <p:txBody>
          <a:bodyPr>
            <a:normAutofit/>
          </a:bodyPr>
          <a:lstStyle/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 старых версиях в таблицах словаря (</a:t>
            </a:r>
            <a:r>
              <a:rPr lang="en-US" sz="2000" dirty="0"/>
              <a:t>OBJ$, TAB$ </a:t>
            </a:r>
            <a:r>
              <a:rPr lang="ru-RU" sz="2000" dirty="0"/>
              <a:t>пр.) содержатся метаданные и базы в целом, и пользовательских объектов.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При переходе к многоарендной архитектуре словарь горизонтально секционируется и делится на две части:</a:t>
            </a:r>
          </a:p>
          <a:p>
            <a:r>
              <a:rPr lang="ru-RU" sz="2000" dirty="0"/>
              <a:t>Первая содержит метаданные всей базы (без пользовательских объектов) и</a:t>
            </a:r>
            <a:r>
              <a:rPr lang="en-US" sz="2000" dirty="0"/>
              <a:t> </a:t>
            </a:r>
            <a:r>
              <a:rPr lang="ru-RU" sz="2000" dirty="0"/>
              <a:t>хранится в контейнерной БД.</a:t>
            </a:r>
          </a:p>
          <a:p>
            <a:r>
              <a:rPr lang="ru-RU" sz="2000" dirty="0"/>
              <a:t>Вторая содержит метаданные только пользовательских объектов. В каждой </a:t>
            </a:r>
            <a:r>
              <a:rPr lang="en-US" sz="2000" dirty="0"/>
              <a:t>PDB </a:t>
            </a:r>
            <a:r>
              <a:rPr lang="ru-RU" sz="2000" dirty="0"/>
              <a:t>только свои метаданные.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ru-RU" sz="2000" dirty="0"/>
              <a:t>Пользовательские сессии видят только ту </a:t>
            </a:r>
            <a:r>
              <a:rPr lang="en-US" sz="2000" dirty="0"/>
              <a:t>PDB, </a:t>
            </a:r>
            <a:r>
              <a:rPr lang="ru-RU" sz="2000" dirty="0"/>
              <a:t>к которой они коннектились.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46467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E079E-D1DC-460B-8053-E2BF01C6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891"/>
            <a:ext cx="10515600" cy="681037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Пользователи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556BA1-F481-4335-82D4-BDA23720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919"/>
            <a:ext cx="10515600" cy="4516706"/>
          </a:xfrm>
        </p:spPr>
        <p:txBody>
          <a:bodyPr>
            <a:normAutofit/>
          </a:bodyPr>
          <a:lstStyle/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Две категории пользователей – локальные и общие (глобальные).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Локальные пользователи существуют только в </a:t>
            </a:r>
            <a:r>
              <a:rPr lang="en-US" sz="2000" dirty="0"/>
              <a:t>PDB </a:t>
            </a:r>
            <a:r>
              <a:rPr lang="ru-RU" sz="2000" dirty="0"/>
              <a:t>и в каждой </a:t>
            </a:r>
            <a:r>
              <a:rPr lang="en-US" sz="2000" dirty="0"/>
              <a:t>PDB </a:t>
            </a:r>
            <a:r>
              <a:rPr lang="ru-RU" sz="2000" dirty="0"/>
              <a:t>свои. </a:t>
            </a:r>
            <a:r>
              <a:rPr lang="en-US" sz="2000" dirty="0"/>
              <a:t>B</a:t>
            </a:r>
            <a:r>
              <a:rPr lang="ru-RU" sz="2000" dirty="0"/>
              <a:t> </a:t>
            </a:r>
            <a:r>
              <a:rPr lang="en-US" sz="2000" dirty="0"/>
              <a:t>CDB </a:t>
            </a:r>
            <a:r>
              <a:rPr lang="ru-RU" sz="2000" dirty="0"/>
              <a:t>создаваться не могут. При наличии привилегий могут администрировать, но только свою </a:t>
            </a:r>
            <a:r>
              <a:rPr lang="en-US" sz="2000" dirty="0"/>
              <a:t>PDB.</a:t>
            </a:r>
            <a:endParaRPr lang="ru-RU" sz="2000" dirty="0"/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Глобальные пользователи создаются в </a:t>
            </a:r>
            <a:r>
              <a:rPr lang="en-US" sz="2000" dirty="0"/>
              <a:t>root </a:t>
            </a:r>
            <a:r>
              <a:rPr lang="ru-RU" sz="2000" dirty="0"/>
              <a:t>контейнере </a:t>
            </a:r>
            <a:r>
              <a:rPr lang="en-US" sz="2000" dirty="0"/>
              <a:t>CDB</a:t>
            </a:r>
            <a:r>
              <a:rPr lang="ru-RU" sz="2000" dirty="0"/>
              <a:t>. Их клоны автоматически создаются во всех </a:t>
            </a:r>
            <a:r>
              <a:rPr lang="en-US" sz="2000" dirty="0"/>
              <a:t>PDB.</a:t>
            </a:r>
            <a:r>
              <a:rPr lang="ru-RU" sz="2000" dirty="0"/>
              <a:t> Они управляют всей системой.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Имя общего пользователя начинается с </a:t>
            </a:r>
            <a:r>
              <a:rPr lang="en-US" sz="2000" dirty="0"/>
              <a:t>C##</a:t>
            </a:r>
            <a:endParaRPr lang="ru-RU" sz="2000" dirty="0"/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Глобальные пользователи создаются в </a:t>
            </a:r>
            <a:r>
              <a:rPr lang="en-US" sz="2000" dirty="0"/>
              <a:t>CDB</a:t>
            </a:r>
            <a:r>
              <a:rPr lang="ru-RU" sz="2000" dirty="0"/>
              <a:t>. Их клоны создаются во всех </a:t>
            </a:r>
            <a:r>
              <a:rPr lang="en-US" sz="2000" dirty="0"/>
              <a:t>PDB</a:t>
            </a:r>
            <a:r>
              <a:rPr lang="ru-RU" sz="2000" dirty="0"/>
              <a:t>, если в этой базе у него есть привилегия </a:t>
            </a:r>
            <a:r>
              <a:rPr lang="en-US" sz="2000" dirty="0"/>
              <a:t>Create Session. </a:t>
            </a:r>
            <a:r>
              <a:rPr lang="ru-RU" sz="2000" dirty="0"/>
              <a:t>Могут администрировать </a:t>
            </a:r>
            <a:r>
              <a:rPr lang="en-US" sz="2000" dirty="0"/>
              <a:t>PDB</a:t>
            </a:r>
            <a:r>
              <a:rPr lang="ru-RU" sz="2000" dirty="0"/>
              <a:t>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Привилегии одного пользователя в разных контейнерах (</a:t>
            </a:r>
            <a:r>
              <a:rPr lang="en-US" sz="2000" dirty="0"/>
              <a:t>CDB </a:t>
            </a:r>
            <a:r>
              <a:rPr lang="ru-RU" sz="2000" dirty="0"/>
              <a:t>и </a:t>
            </a:r>
            <a:r>
              <a:rPr lang="en-US" sz="2000" dirty="0"/>
              <a:t>PDB)</a:t>
            </a:r>
            <a:r>
              <a:rPr lang="ru-RU" sz="2000" dirty="0"/>
              <a:t> могут быть различными, но привилегии заданные в </a:t>
            </a:r>
            <a:r>
              <a:rPr lang="en-US" sz="2000" dirty="0"/>
              <a:t>CDB </a:t>
            </a:r>
            <a:r>
              <a:rPr lang="ru-RU" sz="2000" dirty="0"/>
              <a:t>будут наследоваться во всех </a:t>
            </a:r>
            <a:r>
              <a:rPr lang="en-US" sz="2000" dirty="0"/>
              <a:t>PDB. </a:t>
            </a:r>
            <a:r>
              <a:rPr lang="ru-RU" sz="2000" dirty="0"/>
              <a:t>Можно задать общую роль.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 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B379BD-4648-4C88-8EAC-003B2D65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109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219D5-807E-4550-8F4F-C6F9BE63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4390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Преимущества многоарендной архитектуры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83181-BE20-4EED-B384-5EB4171ED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391"/>
            <a:ext cx="10906496" cy="6323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dirty="0"/>
              <a:t>1. Резервирование (</a:t>
            </a:r>
            <a:r>
              <a:rPr lang="en-US" sz="2000" dirty="0"/>
              <a:t>backup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для всех баз данных сразу. Восстановление можно делать для каждой </a:t>
            </a:r>
            <a:r>
              <a:rPr lang="en-US" sz="2000" dirty="0"/>
              <a:t>PDB </a:t>
            </a:r>
            <a:r>
              <a:rPr lang="ru-RU" sz="2000" dirty="0"/>
              <a:t>по-отдельности.</a:t>
            </a:r>
          </a:p>
          <a:p>
            <a:pPr marL="0" indent="0">
              <a:buNone/>
            </a:pPr>
            <a:r>
              <a:rPr lang="ru-RU" sz="2000" dirty="0"/>
              <a:t>2. Одна резервная копия баз данных (</a:t>
            </a:r>
            <a:r>
              <a:rPr lang="en-US" sz="2000" dirty="0"/>
              <a:t>standby database)</a:t>
            </a:r>
            <a:r>
              <a:rPr lang="ru-RU" sz="2000" dirty="0"/>
              <a:t>. Для всех </a:t>
            </a:r>
            <a:r>
              <a:rPr lang="en-US" sz="2000" dirty="0"/>
              <a:t>PDB</a:t>
            </a:r>
            <a:r>
              <a:rPr lang="ru-RU" sz="2000" dirty="0"/>
              <a:t> создаётся одна контейнерная база содержащая резервные копии всех </a:t>
            </a:r>
            <a:r>
              <a:rPr lang="en-US" sz="2000" dirty="0"/>
              <a:t>PDB. </a:t>
            </a:r>
            <a:r>
              <a:rPr lang="ru-RU" sz="2000" dirty="0"/>
              <a:t>При этом добавление ещё одной </a:t>
            </a:r>
            <a:r>
              <a:rPr lang="en-US" sz="2000" dirty="0"/>
              <a:t>PDB </a:t>
            </a:r>
            <a:r>
              <a:rPr lang="ru-RU" sz="2000" dirty="0"/>
              <a:t>в основной базе автоматически влечёт появление её резервной копии.</a:t>
            </a:r>
          </a:p>
          <a:p>
            <a:pPr marL="0" indent="0">
              <a:buNone/>
            </a:pPr>
            <a:r>
              <a:rPr lang="ru-RU" sz="2000" dirty="0"/>
              <a:t>3. Апгрейды и </a:t>
            </a:r>
            <a:r>
              <a:rPr lang="ru-RU" sz="2000" dirty="0" err="1"/>
              <a:t>патчирование</a:t>
            </a:r>
            <a:r>
              <a:rPr lang="ru-RU" sz="2000" dirty="0"/>
              <a:t>. Один апгрейд для всех баз сразу. А если нужно обновить только часть баз данных? Разбиваем контейнер </a:t>
            </a:r>
            <a:r>
              <a:rPr lang="en-US" sz="2000" dirty="0"/>
              <a:t>CDB</a:t>
            </a:r>
            <a:r>
              <a:rPr lang="ru-RU" sz="2000" dirty="0"/>
              <a:t> на два и переносим часть </a:t>
            </a:r>
            <a:r>
              <a:rPr lang="en-US" sz="2000" dirty="0"/>
              <a:t>PDB</a:t>
            </a:r>
            <a:r>
              <a:rPr lang="ru-RU" sz="2000" dirty="0"/>
              <a:t>.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4.</a:t>
            </a:r>
            <a:r>
              <a:rPr lang="ru-RU" sz="2000" dirty="0"/>
              <a:t> Увеличивается гибкость сервера при изменениях нагрузки. Достигается переходом на кластеры серверов, в которых можно на ходу добавлять узлы и перенаправить на другие инстансы обслуживание некоторых </a:t>
            </a:r>
            <a:r>
              <a:rPr lang="en-US" sz="2000" dirty="0"/>
              <a:t>PDB.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5. Создавая контейнеры с разным уровнем обслуживания и перенося в них базы легко обеспечивают смену этих уровней в облаке.</a:t>
            </a:r>
          </a:p>
          <a:p>
            <a:pPr marL="0" indent="0">
              <a:buNone/>
            </a:pPr>
            <a:r>
              <a:rPr lang="ru-RU" sz="2000" dirty="0"/>
              <a:t>6. Упрощение операции клонирования (</a:t>
            </a:r>
            <a:r>
              <a:rPr lang="ru-RU" sz="2000" dirty="0" err="1"/>
              <a:t>провизионирования</a:t>
            </a:r>
            <a:r>
              <a:rPr lang="ru-RU" sz="2000" dirty="0"/>
              <a:t>) баз данных. Например, создание тестовой базы для разработчиков или тестировщиков. Одной командой и очень быстро получается клон, например,</a:t>
            </a:r>
            <a:r>
              <a:rPr lang="en-US" sz="2000" dirty="0"/>
              <a:t> </a:t>
            </a:r>
            <a:r>
              <a:rPr lang="ru-RU" sz="2000" dirty="0"/>
              <a:t>в той же </a:t>
            </a:r>
            <a:r>
              <a:rPr lang="en-US" sz="2000" dirty="0"/>
              <a:t>CDB</a:t>
            </a:r>
            <a:r>
              <a:rPr lang="ru-RU" sz="2000" dirty="0"/>
              <a:t> или удалённой </a:t>
            </a:r>
            <a:r>
              <a:rPr lang="en-US" sz="2000" dirty="0"/>
              <a:t>CDB:</a:t>
            </a:r>
            <a:endParaRPr lang="ru-RU" sz="2000" dirty="0"/>
          </a:p>
          <a:p>
            <a:pPr marL="0" indent="0">
              <a:buNone/>
            </a:pPr>
            <a:r>
              <a:rPr lang="en-US" sz="2000" dirty="0"/>
              <a:t>CREATE PLUGGABLE DATABASE </a:t>
            </a:r>
            <a:r>
              <a:rPr lang="ru-RU" sz="2000" dirty="0" err="1"/>
              <a:t>имя_новой_базы</a:t>
            </a:r>
            <a:r>
              <a:rPr lang="ru-RU" sz="2000" dirty="0"/>
              <a:t> </a:t>
            </a:r>
            <a:r>
              <a:rPr lang="en-US" sz="2000" dirty="0"/>
              <a:t>FROM </a:t>
            </a:r>
            <a:r>
              <a:rPr lang="ru-RU" sz="2000" dirty="0" err="1"/>
              <a:t>исходная_база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CREATE PLUGGABLE DATABASE </a:t>
            </a:r>
            <a:r>
              <a:rPr lang="ru-RU" sz="2000" dirty="0" err="1"/>
              <a:t>имя_новой_базы</a:t>
            </a:r>
            <a:r>
              <a:rPr lang="ru-RU" sz="2000" dirty="0"/>
              <a:t> </a:t>
            </a:r>
            <a:r>
              <a:rPr lang="en-US" sz="2000" dirty="0"/>
              <a:t>FROM </a:t>
            </a:r>
            <a:r>
              <a:rPr lang="ru-RU" sz="2000" dirty="0"/>
              <a:t>Имя_базы</a:t>
            </a:r>
            <a:r>
              <a:rPr lang="en-US" sz="2000" dirty="0"/>
              <a:t>@DB_lnk</a:t>
            </a:r>
          </a:p>
          <a:p>
            <a:pPr marL="0" indent="0">
              <a:buNone/>
            </a:pPr>
            <a:r>
              <a:rPr lang="ru-RU" sz="2000" dirty="0"/>
              <a:t>7. Механизм </a:t>
            </a:r>
            <a:r>
              <a:rPr lang="ru-RU" sz="2000" dirty="0" err="1"/>
              <a:t>снэпшотинга</a:t>
            </a:r>
            <a:r>
              <a:rPr lang="ru-RU" sz="2000" dirty="0"/>
              <a:t> позволяет копировать терабайтные базы за несколько минут. При обычном копировании дублируются и блоки данных и их дескрипторы (</a:t>
            </a:r>
            <a:r>
              <a:rPr lang="en-US" sz="2000" dirty="0" err="1"/>
              <a:t>inode</a:t>
            </a:r>
            <a:r>
              <a:rPr lang="ru-RU" sz="2000" dirty="0"/>
              <a:t>). Выполняя </a:t>
            </a:r>
            <a:r>
              <a:rPr lang="ru-RU" sz="2000" dirty="0" err="1"/>
              <a:t>снэпшотинг</a:t>
            </a:r>
            <a:r>
              <a:rPr lang="ru-RU" sz="2000" dirty="0"/>
              <a:t> копируем только дескрипторы. Если блок изменяется в копии, то автоматически создаётся новый экземпляр этого блока. Если изменений мало, то добавляется небольшой объём. Удобен для функционального тестирования. Для нагрузочного тестирования не удобен</a:t>
            </a:r>
            <a:r>
              <a:rPr lang="en-US" sz="2000" dirty="0"/>
              <a:t> </a:t>
            </a:r>
            <a:r>
              <a:rPr lang="ru-RU" sz="2000" dirty="0"/>
              <a:t>из-за интенсивного изменения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068671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BCD7F-D910-4B61-8B13-09199DDF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31771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latin typeface="+mn-lt"/>
              </a:rPr>
              <a:t>Распределение разделяемых ресурсов между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PDB</a:t>
            </a:r>
            <a:endParaRPr lang="ru-RU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878D0-92C1-4A41-805C-859DF33E3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7522"/>
            <a:ext cx="10515600" cy="3930733"/>
          </a:xfrm>
        </p:spPr>
        <p:txBody>
          <a:bodyPr>
            <a:norm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2000" dirty="0"/>
              <a:t>Для управления разделением общих ресурсов между </a:t>
            </a:r>
            <a:r>
              <a:rPr lang="en-US" sz="2000" dirty="0"/>
              <a:t>PDB </a:t>
            </a:r>
            <a:r>
              <a:rPr lang="ru-RU" sz="2000" dirty="0"/>
              <a:t>в одном контейнере </a:t>
            </a:r>
            <a:r>
              <a:rPr lang="en-US" sz="2000" dirty="0"/>
              <a:t>CDB</a:t>
            </a:r>
            <a:r>
              <a:rPr lang="ru-RU" sz="2000" dirty="0"/>
              <a:t> необходимо назначить приоритеты этих баз.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en-US" sz="2000" dirty="0"/>
              <a:t>Resource Manager </a:t>
            </a:r>
            <a:r>
              <a:rPr lang="ru-RU" sz="2000" dirty="0"/>
              <a:t>позволяет контролировать:</a:t>
            </a:r>
          </a:p>
          <a:p>
            <a:r>
              <a:rPr lang="ru-RU" sz="2000" dirty="0"/>
              <a:t>Использование </a:t>
            </a:r>
            <a:r>
              <a:rPr lang="en-US" sz="2000" dirty="0"/>
              <a:t>CPU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/>
              <a:t>Количество параллельных процессов.</a:t>
            </a:r>
          </a:p>
          <a:p>
            <a:r>
              <a:rPr lang="ru-RU" sz="2000" dirty="0"/>
              <a:t>Для программно-аппаратного комплекса </a:t>
            </a:r>
            <a:r>
              <a:rPr lang="en-US" sz="2000" dirty="0"/>
              <a:t>Exadata</a:t>
            </a:r>
            <a:r>
              <a:rPr lang="ru-RU" sz="2000" dirty="0"/>
              <a:t> ещё управление вводом/выводом.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2000" dirty="0"/>
          </a:p>
          <a:p>
            <a:pPr marL="0" indent="457200">
              <a:spcBef>
                <a:spcPts val="0"/>
              </a:spcBef>
              <a:buNone/>
            </a:pPr>
            <a:r>
              <a:rPr lang="ru-RU" sz="2000" dirty="0"/>
              <a:t>Можно задать приоритеты 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ru-RU" sz="2000" dirty="0"/>
              <a:t>на уровне </a:t>
            </a:r>
            <a:r>
              <a:rPr lang="en-US" sz="2000" dirty="0"/>
              <a:t>CDB</a:t>
            </a:r>
            <a:r>
              <a:rPr lang="ru-RU" sz="2000" dirty="0"/>
              <a:t>, которые 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ru-RU" sz="2000" dirty="0"/>
              <a:t>будут наследоваться всеми </a:t>
            </a:r>
            <a:r>
              <a:rPr lang="en-US" sz="2000" dirty="0"/>
              <a:t>PDB.</a:t>
            </a:r>
            <a:endParaRPr lang="ru-RU" sz="2000" dirty="0"/>
          </a:p>
          <a:p>
            <a:pPr marL="0" indent="457200">
              <a:spcBef>
                <a:spcPts val="0"/>
              </a:spcBef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CBC995-25A8-4D99-B65A-8D810FE5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1" y="2970629"/>
            <a:ext cx="6426558" cy="3535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E5847-CC87-4F6A-83E0-B52472ABA981}"/>
              </a:ext>
            </a:extLst>
          </p:cNvPr>
          <p:cNvSpPr txBox="1"/>
          <p:nvPr/>
        </p:nvSpPr>
        <p:spPr>
          <a:xfrm>
            <a:off x="3811979" y="5865812"/>
            <a:ext cx="172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</a:t>
            </a:r>
            <a:r>
              <a:rPr lang="ru-RU" sz="1800" dirty="0"/>
              <a:t>Ривкин Марк</a:t>
            </a:r>
            <a:r>
              <a:rPr lang="en-US" sz="1800" dirty="0"/>
              <a:t>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2262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BC92A-E206-4489-BE13-721AD917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latin typeface="+mn-lt"/>
              </a:rPr>
              <a:t>Запуск, переключение и отключение баз данных</a:t>
            </a:r>
            <a:endParaRPr lang="ru-RU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50CA0B-E42A-42CA-8618-809DFCBAF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279"/>
            <a:ext cx="5040086" cy="4769855"/>
          </a:xfrm>
          <a:ln w="1905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000" dirty="0"/>
              <a:t>Запускаем терминал как </a:t>
            </a:r>
            <a:r>
              <a:rPr lang="en-US" sz="2000" dirty="0"/>
              <a:t>SYS</a:t>
            </a:r>
            <a:r>
              <a:rPr lang="ru-RU" sz="2000" dirty="0"/>
              <a:t>: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SQL*Plus: Release 18.0.0.0.0 - Production on Mo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Version 18.4.0.0.0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Copyright (c) 1982, 2018, Oracle.  All rights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Enter user-name: sys as </a:t>
            </a:r>
            <a:r>
              <a:rPr lang="en-US" sz="2000" dirty="0" err="1"/>
              <a:t>sysdba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Enter password: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Connected to: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Oracle Database 18c Express Edition Release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Version 18.4.0.0.0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000" dirty="0"/>
              <a:t>Проверяем состояние всех БД: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SQL&gt; COLUMN name FORMAT A30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SQL&gt; select name, </a:t>
            </a:r>
            <a:r>
              <a:rPr lang="en-US" sz="2000" dirty="0" err="1"/>
              <a:t>open_mode</a:t>
            </a:r>
            <a:r>
              <a:rPr lang="en-US" sz="2000" dirty="0"/>
              <a:t> from </a:t>
            </a:r>
            <a:r>
              <a:rPr lang="en-US" sz="2000" dirty="0" err="1"/>
              <a:t>v$pdbs</a:t>
            </a:r>
            <a:r>
              <a:rPr lang="en-US" sz="2000" dirty="0"/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NAME                           OPEN_MODE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------------------------------ ----------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PDB$SEED                   </a:t>
            </a:r>
            <a:r>
              <a:rPr lang="ru-RU" sz="2000" dirty="0"/>
              <a:t> </a:t>
            </a:r>
            <a:r>
              <a:rPr lang="en-US" sz="2000" dirty="0"/>
              <a:t>READ ONLY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XEPDB1                         READ WRITE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A289-0806-4AF9-861D-C9A542D105B2}"/>
              </a:ext>
            </a:extLst>
          </p:cNvPr>
          <p:cNvSpPr txBox="1"/>
          <p:nvPr/>
        </p:nvSpPr>
        <p:spPr>
          <a:xfrm>
            <a:off x="6168242" y="939423"/>
            <a:ext cx="5185558" cy="42473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Подключены к какой базе: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SQL&gt; show </a:t>
            </a:r>
            <a:r>
              <a:rPr lang="en-US" sz="1800" dirty="0" err="1"/>
              <a:t>con_name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CON_NAME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CDB$ROOT</a:t>
            </a: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Переключаемся: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SQL&gt; alter session set container=XEPDB1;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Session altered.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SQL&gt; show </a:t>
            </a:r>
            <a:r>
              <a:rPr lang="en-US" sz="1800" dirty="0" err="1"/>
              <a:t>con_name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CON_NAME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XEPDB1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SQL&gt; show user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USER is "SYS"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53403-EDA0-406B-BBEE-0C5601997212}"/>
              </a:ext>
            </a:extLst>
          </p:cNvPr>
          <p:cNvSpPr txBox="1"/>
          <p:nvPr/>
        </p:nvSpPr>
        <p:spPr>
          <a:xfrm>
            <a:off x="838200" y="535169"/>
            <a:ext cx="11013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/>
              <a:t>Начиная с Oracle Database 12c имеется представление V$PDBS с метаданными подключаемых БД.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CD2F0-BA16-43CE-AFA3-18C84E1567B5}"/>
              </a:ext>
            </a:extLst>
          </p:cNvPr>
          <p:cNvSpPr txBox="1"/>
          <p:nvPr/>
        </p:nvSpPr>
        <p:spPr>
          <a:xfrm>
            <a:off x="838200" y="5838852"/>
            <a:ext cx="105156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>
              <a:lnSpc>
                <a:spcPct val="70000"/>
              </a:lnSpc>
              <a:buNone/>
            </a:pPr>
            <a:r>
              <a:rPr lang="ru-RU" sz="2000" dirty="0"/>
              <a:t>Отключение </a:t>
            </a:r>
            <a:r>
              <a:rPr lang="en-US" sz="2000" dirty="0"/>
              <a:t>PDB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ALTER PLUGGABLE DATABASE </a:t>
            </a:r>
            <a:r>
              <a:rPr lang="ru-RU" sz="2000" dirty="0"/>
              <a:t>имя_базы </a:t>
            </a:r>
            <a:r>
              <a:rPr lang="en-US" sz="2000" dirty="0"/>
              <a:t>UNPLUG INTO ‘</a:t>
            </a:r>
            <a:r>
              <a:rPr lang="ru-RU" sz="2000" dirty="0"/>
              <a:t>путь</a:t>
            </a:r>
            <a:r>
              <a:rPr lang="en-US" sz="2000" dirty="0"/>
              <a:t>_</a:t>
            </a:r>
            <a:r>
              <a:rPr lang="ru-RU" sz="2000" dirty="0"/>
              <a:t>к</a:t>
            </a:r>
            <a:r>
              <a:rPr lang="en-US" sz="2000" dirty="0"/>
              <a:t>_</a:t>
            </a:r>
            <a:r>
              <a:rPr lang="ru-RU" sz="2000" dirty="0"/>
              <a:t>файлу .</a:t>
            </a:r>
            <a:r>
              <a:rPr lang="en-US" sz="2000" dirty="0"/>
              <a:t>xml’;</a:t>
            </a:r>
          </a:p>
          <a:p>
            <a:pPr marL="0" indent="457200">
              <a:lnSpc>
                <a:spcPct val="70000"/>
              </a:lnSpc>
              <a:buNone/>
            </a:pPr>
            <a:r>
              <a:rPr lang="ru-RU" sz="2000" dirty="0"/>
              <a:t>Подключение </a:t>
            </a:r>
            <a:r>
              <a:rPr lang="en-US" sz="2000" dirty="0"/>
              <a:t>PDB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CREATE PLUGGABLE DATABASE </a:t>
            </a:r>
            <a:r>
              <a:rPr lang="ru-RU" sz="2000" dirty="0"/>
              <a:t>имя_базы </a:t>
            </a:r>
            <a:r>
              <a:rPr lang="en-US" sz="2000" dirty="0"/>
              <a:t>USING  </a:t>
            </a:r>
            <a:r>
              <a:rPr lang="ru-RU" sz="2000" dirty="0"/>
              <a:t>‘путь_к_файлу .</a:t>
            </a:r>
            <a:r>
              <a:rPr lang="en-US" sz="2000" dirty="0"/>
              <a:t>xml’;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36155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EBE165-03B9-4BD1-83EC-F1F58C21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616" y="0"/>
            <a:ext cx="5847184" cy="681037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Открытие и закрытие базы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25D458-C611-4E87-AFF3-05F109A58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9" y="819149"/>
            <a:ext cx="9070910" cy="60015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000" dirty="0"/>
              <a:t>Открытие</a:t>
            </a:r>
          </a:p>
          <a:p>
            <a:pPr marL="0" indent="0">
              <a:buNone/>
            </a:pPr>
            <a:r>
              <a:rPr lang="en-US" sz="2000" dirty="0"/>
              <a:t>ALTER PLUGGABLE DATABASE open;</a:t>
            </a:r>
          </a:p>
          <a:p>
            <a:pPr marL="0" indent="0">
              <a:buNone/>
            </a:pPr>
            <a:r>
              <a:rPr lang="ru-RU" sz="2000" dirty="0"/>
              <a:t>Закрытие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ALTER PLUGGABLE DATABASE xepdb1 close;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u="sng" dirty="0"/>
              <a:t>Пример</a:t>
            </a:r>
            <a:r>
              <a:rPr lang="ru-RU" sz="2000" dirty="0"/>
              <a:t> закрытия для </a:t>
            </a:r>
            <a:r>
              <a:rPr lang="en-US" sz="2000" dirty="0"/>
              <a:t>CDB$ROOT</a:t>
            </a:r>
          </a:p>
          <a:p>
            <a:pPr marL="0" indent="0">
              <a:buNone/>
            </a:pPr>
            <a:r>
              <a:rPr lang="en-US" sz="2000" dirty="0"/>
              <a:t>SQL&gt; ALTER DATABASE CLOSE;</a:t>
            </a:r>
          </a:p>
          <a:p>
            <a:pPr marL="0" indent="0">
              <a:buNone/>
            </a:pPr>
            <a:r>
              <a:rPr lang="en-US" sz="2000" dirty="0"/>
              <a:t>Database altered.</a:t>
            </a:r>
          </a:p>
          <a:p>
            <a:pPr marL="0" indent="0">
              <a:buNone/>
            </a:pPr>
            <a:r>
              <a:rPr lang="en-US" sz="2000" dirty="0"/>
              <a:t>SQL&gt;</a:t>
            </a:r>
          </a:p>
          <a:p>
            <a:pPr marL="0" indent="0">
              <a:buNone/>
            </a:pPr>
            <a:r>
              <a:rPr lang="en-US" sz="2000" dirty="0"/>
              <a:t>SQL&gt; show parameter </a:t>
            </a:r>
            <a:r>
              <a:rPr lang="en-US" sz="2000" dirty="0" err="1"/>
              <a:t>background_dump_dest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NAME                                 </a:t>
            </a:r>
            <a:r>
              <a:rPr lang="ru-RU" sz="2000" dirty="0"/>
              <a:t>                </a:t>
            </a:r>
            <a:r>
              <a:rPr lang="en-US" sz="2000" dirty="0"/>
              <a:t>TYPE        VALUE</a:t>
            </a:r>
          </a:p>
          <a:p>
            <a:pPr marL="0" indent="0">
              <a:buNone/>
            </a:pPr>
            <a:r>
              <a:rPr lang="en-US" sz="2000" dirty="0"/>
              <a:t>--------------------------------</a:t>
            </a:r>
            <a:r>
              <a:rPr lang="ru-RU" sz="2000" dirty="0"/>
              <a:t>-------</a:t>
            </a:r>
            <a:r>
              <a:rPr lang="en-US" sz="2000" dirty="0"/>
              <a:t>---- ----------- ------------------------------</a:t>
            </a:r>
          </a:p>
          <a:p>
            <a:pPr marL="0" indent="0">
              <a:buNone/>
            </a:pPr>
            <a:r>
              <a:rPr lang="en-US" sz="2000" dirty="0" err="1"/>
              <a:t>background_dump_dest</a:t>
            </a:r>
            <a:r>
              <a:rPr lang="en-US" sz="2000" dirty="0"/>
              <a:t>                 string      C:\ORA18XE\DBHOMEXE\RDBMS\TRACE</a:t>
            </a:r>
          </a:p>
          <a:p>
            <a:pPr marL="0" indent="0">
              <a:buNone/>
            </a:pPr>
            <a:r>
              <a:rPr lang="en-US" sz="2000" dirty="0"/>
              <a:t>SQL&gt; shutdown immediate</a:t>
            </a:r>
          </a:p>
          <a:p>
            <a:pPr marL="0" indent="0">
              <a:buNone/>
            </a:pPr>
            <a:r>
              <a:rPr lang="en-US" sz="2000" dirty="0"/>
              <a:t>ORA-01109: database not open</a:t>
            </a:r>
          </a:p>
          <a:p>
            <a:pPr marL="0" indent="0">
              <a:buNone/>
            </a:pPr>
            <a:r>
              <a:rPr lang="en-US" sz="2000" dirty="0"/>
              <a:t>Database dismounted.</a:t>
            </a:r>
          </a:p>
          <a:p>
            <a:pPr marL="0" indent="0">
              <a:buNone/>
            </a:pPr>
            <a:r>
              <a:rPr lang="en-US" sz="2000" dirty="0"/>
              <a:t>ORACLE instance shut down.</a:t>
            </a:r>
          </a:p>
          <a:p>
            <a:pPr marL="0" indent="0">
              <a:buNone/>
            </a:pPr>
            <a:r>
              <a:rPr lang="en-US" sz="2000" dirty="0"/>
              <a:t>SQL&gt;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9691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491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</a:rPr>
              <a:t>Счастливые родители – СУБД </a:t>
            </a:r>
            <a:r>
              <a:rPr lang="en-US" sz="3600" dirty="0">
                <a:solidFill>
                  <a:srgbClr val="FF0000"/>
                </a:solidFill>
              </a:rPr>
              <a:t>Oracle </a:t>
            </a:r>
            <a:r>
              <a:rPr lang="ru-RU" sz="3600" dirty="0">
                <a:solidFill>
                  <a:srgbClr val="FF0000"/>
                </a:solidFill>
              </a:rPr>
              <a:t>один годик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826918"/>
            <a:ext cx="10515600" cy="712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/>
              <a:t>На картинке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Ларри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Элисон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 Боб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Майнер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 Эд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Оутс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и Брюс Скотт 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39" y="1050641"/>
            <a:ext cx="7905750" cy="440055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097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008A4-6407-4A21-AAC2-FCD1672D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954" y="1"/>
            <a:ext cx="6323046" cy="438538"/>
          </a:xfrm>
        </p:spPr>
        <p:txBody>
          <a:bodyPr>
            <a:noAutofit/>
          </a:bodyPr>
          <a:lstStyle/>
          <a:p>
            <a:pPr algn="ctr"/>
            <a:r>
              <a:rPr lang="ru-RU" sz="3100" dirty="0">
                <a:solidFill>
                  <a:srgbClr val="FF0000"/>
                </a:solidFill>
              </a:rPr>
              <a:t>Клонирование </a:t>
            </a:r>
            <a:r>
              <a:rPr lang="en-US" sz="3100" dirty="0">
                <a:solidFill>
                  <a:srgbClr val="FF0000"/>
                </a:solidFill>
              </a:rPr>
              <a:t>pluggable database</a:t>
            </a:r>
            <a:r>
              <a:rPr lang="ru-RU" sz="3100" dirty="0">
                <a:solidFill>
                  <a:srgbClr val="FF0000"/>
                </a:solidFill>
              </a:rPr>
              <a:t>1/</a:t>
            </a:r>
            <a:r>
              <a:rPr lang="en-US" sz="3100">
                <a:solidFill>
                  <a:srgbClr val="FF0000"/>
                </a:solidFill>
              </a:rPr>
              <a:t>2</a:t>
            </a:r>
            <a:endParaRPr lang="ru-RU" sz="3100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6E93D-3123-4CD0-9310-5EDA14EA4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5142722" cy="6857999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Запускаем базу</a:t>
            </a:r>
          </a:p>
          <a:p>
            <a:pPr marL="0" indent="0">
              <a:buNone/>
            </a:pPr>
            <a:r>
              <a:rPr lang="en-US" sz="1800" dirty="0"/>
              <a:t>SQL&gt; CONNECT sys/</a:t>
            </a:r>
            <a:r>
              <a:rPr lang="en-US" sz="1800" dirty="0" err="1"/>
              <a:t>manag</a:t>
            </a:r>
            <a:r>
              <a:rPr lang="en-US" sz="1800" dirty="0"/>
              <a:t> as </a:t>
            </a:r>
            <a:r>
              <a:rPr lang="en-US" sz="1800" dirty="0" err="1"/>
              <a:t>sysdba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Connected to an idle instance.</a:t>
            </a:r>
          </a:p>
          <a:p>
            <a:pPr marL="0" indent="0">
              <a:buNone/>
            </a:pPr>
            <a:r>
              <a:rPr lang="en-US" sz="1800" dirty="0"/>
              <a:t>SQL&gt; startup</a:t>
            </a:r>
          </a:p>
          <a:p>
            <a:pPr marL="0" indent="0">
              <a:buNone/>
            </a:pPr>
            <a:r>
              <a:rPr lang="en-US" sz="1800" dirty="0"/>
              <a:t>ORACLE instance started.</a:t>
            </a:r>
          </a:p>
          <a:p>
            <a:pPr marL="0" indent="0">
              <a:buNone/>
            </a:pPr>
            <a:r>
              <a:rPr lang="en-US" sz="1800" dirty="0"/>
              <a:t>Total System Global Area 1610609384 bytes</a:t>
            </a:r>
          </a:p>
          <a:p>
            <a:pPr marL="0" indent="0">
              <a:buNone/>
            </a:pPr>
            <a:r>
              <a:rPr lang="en-US" sz="1800" dirty="0"/>
              <a:t>Fixed Size                  9028328 bytes</a:t>
            </a:r>
          </a:p>
          <a:p>
            <a:pPr marL="0" indent="0">
              <a:buNone/>
            </a:pPr>
            <a:r>
              <a:rPr lang="en-US" sz="1800" dirty="0"/>
              <a:t>Variable Size             520093696 bytes</a:t>
            </a:r>
          </a:p>
          <a:p>
            <a:pPr marL="0" indent="0">
              <a:buNone/>
            </a:pPr>
            <a:r>
              <a:rPr lang="en-US" sz="1800" dirty="0"/>
              <a:t>Database Buffers         1073741824 bytes</a:t>
            </a:r>
          </a:p>
          <a:p>
            <a:pPr marL="0" indent="0">
              <a:buNone/>
            </a:pPr>
            <a:r>
              <a:rPr lang="en-US" sz="1800" dirty="0"/>
              <a:t>Redo Buffers                7745536 bytes</a:t>
            </a:r>
          </a:p>
          <a:p>
            <a:pPr marL="0" indent="0">
              <a:buNone/>
            </a:pPr>
            <a:r>
              <a:rPr lang="en-US" sz="1800" dirty="0"/>
              <a:t>Database mounted.</a:t>
            </a:r>
          </a:p>
          <a:p>
            <a:pPr marL="0" indent="0">
              <a:buNone/>
            </a:pPr>
            <a:r>
              <a:rPr lang="en-US" sz="1800" dirty="0"/>
              <a:t>Database opened.</a:t>
            </a:r>
          </a:p>
          <a:p>
            <a:pPr marL="0" indent="0">
              <a:buNone/>
            </a:pPr>
            <a:r>
              <a:rPr lang="ru-RU" sz="1800" dirty="0"/>
              <a:t>Проверяем статусы имеющихся </a:t>
            </a:r>
            <a:r>
              <a:rPr lang="en-US" sz="1800" dirty="0"/>
              <a:t>PDB:</a:t>
            </a:r>
            <a:endParaRPr lang="ru-RU" sz="1800" dirty="0"/>
          </a:p>
          <a:p>
            <a:pPr marL="0" indent="0">
              <a:buNone/>
            </a:pPr>
            <a:r>
              <a:rPr lang="en-US" sz="1800" dirty="0"/>
              <a:t>SQL&gt; show </a:t>
            </a:r>
            <a:r>
              <a:rPr lang="en-US" sz="1800" dirty="0" err="1"/>
              <a:t>pdbs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CON_ID CON_NAME   OPEN MODE  RESTRICTED</a:t>
            </a:r>
          </a:p>
          <a:p>
            <a:pPr marL="0" indent="0">
              <a:buNone/>
            </a:pPr>
            <a:r>
              <a:rPr lang="en-US" sz="1800" dirty="0"/>
              <a:t>---------- ------------------------------ ---------- ----------</a:t>
            </a:r>
          </a:p>
          <a:p>
            <a:pPr marL="0" indent="0">
              <a:buNone/>
            </a:pPr>
            <a:r>
              <a:rPr lang="en-US" sz="1800" dirty="0"/>
              <a:t>         2 PDB$SEED                       READ ONLY  NO</a:t>
            </a:r>
          </a:p>
          <a:p>
            <a:pPr marL="0" indent="0">
              <a:buNone/>
            </a:pPr>
            <a:r>
              <a:rPr lang="en-US" sz="1800" dirty="0"/>
              <a:t>         3 XEPDB1                        </a:t>
            </a:r>
            <a:r>
              <a:rPr lang="ru-RU" sz="1800" dirty="0"/>
              <a:t>   </a:t>
            </a:r>
            <a:r>
              <a:rPr lang="en-US" sz="1800" dirty="0"/>
              <a:t> READ WRITE NO</a:t>
            </a:r>
            <a:endParaRPr lang="ru-RU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D60EE-546B-404A-9644-F029AD9FDA07}"/>
              </a:ext>
            </a:extLst>
          </p:cNvPr>
          <p:cNvSpPr txBox="1"/>
          <p:nvPr/>
        </p:nvSpPr>
        <p:spPr>
          <a:xfrm>
            <a:off x="6096000" y="438539"/>
            <a:ext cx="5940490" cy="59093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Для клонирования переводим XEPDB1 в режим </a:t>
            </a:r>
            <a:r>
              <a:rPr lang="ru-RU" dirty="0" err="1"/>
              <a:t>mount</a:t>
            </a:r>
            <a:r>
              <a:rPr lang="ru-RU" dirty="0"/>
              <a:t>, а потом только чтения (</a:t>
            </a:r>
            <a:r>
              <a:rPr lang="ru-RU" dirty="0" err="1"/>
              <a:t>read</a:t>
            </a:r>
            <a:r>
              <a:rPr lang="ru-RU" dirty="0"/>
              <a:t> </a:t>
            </a:r>
            <a:r>
              <a:rPr lang="ru-RU" dirty="0" err="1"/>
              <a:t>only</a:t>
            </a:r>
            <a:r>
              <a:rPr lang="ru-RU" dirty="0"/>
              <a:t>).</a:t>
            </a:r>
          </a:p>
          <a:p>
            <a:r>
              <a:rPr lang="en-US" dirty="0"/>
              <a:t>SQL&gt; alter pluggable database XEPDB1 close;</a:t>
            </a:r>
          </a:p>
          <a:p>
            <a:r>
              <a:rPr lang="en-US" dirty="0"/>
              <a:t>Pluggable database altered.</a:t>
            </a:r>
          </a:p>
          <a:p>
            <a:r>
              <a:rPr lang="en-US" dirty="0"/>
              <a:t>SQL&gt; show </a:t>
            </a:r>
            <a:r>
              <a:rPr lang="en-US" dirty="0" err="1"/>
              <a:t>pdbs</a:t>
            </a:r>
            <a:r>
              <a:rPr lang="en-US" dirty="0"/>
              <a:t>;</a:t>
            </a:r>
          </a:p>
          <a:p>
            <a:r>
              <a:rPr lang="en-US" dirty="0"/>
              <a:t>    CON_ID CON_NAME           OPEN MODE  RESTRICTED</a:t>
            </a:r>
          </a:p>
          <a:p>
            <a:r>
              <a:rPr lang="en-US" dirty="0"/>
              <a:t>---------- --------------------------- -----------------</a:t>
            </a:r>
            <a:r>
              <a:rPr lang="ru-RU" dirty="0"/>
              <a:t>  ------</a:t>
            </a:r>
            <a:r>
              <a:rPr lang="en-US" dirty="0"/>
              <a:t>--</a:t>
            </a:r>
          </a:p>
          <a:p>
            <a:r>
              <a:rPr lang="en-US" dirty="0"/>
              <a:t>         2 PDB$SEED                     READ ONLY  </a:t>
            </a:r>
            <a:r>
              <a:rPr lang="ru-RU" dirty="0"/>
              <a:t>   </a:t>
            </a:r>
            <a:r>
              <a:rPr lang="en-US" dirty="0"/>
              <a:t>NO</a:t>
            </a:r>
          </a:p>
          <a:p>
            <a:r>
              <a:rPr lang="en-US" dirty="0"/>
              <a:t>         3 XEPDB1                         MOUNTED</a:t>
            </a:r>
            <a:endParaRPr lang="ru-RU" dirty="0"/>
          </a:p>
          <a:p>
            <a:r>
              <a:rPr lang="ru-RU" dirty="0"/>
              <a:t>В режиме </a:t>
            </a:r>
            <a:r>
              <a:rPr lang="ru-RU" dirty="0" err="1"/>
              <a:t>mount</a:t>
            </a:r>
            <a:r>
              <a:rPr lang="ru-RU" dirty="0"/>
              <a:t> нельзя вносить изменения в объекты  базы. Переходим в режим </a:t>
            </a:r>
            <a:r>
              <a:rPr lang="en-US" dirty="0"/>
              <a:t>read only</a:t>
            </a:r>
            <a:r>
              <a:rPr lang="ru-RU" dirty="0"/>
              <a:t>:</a:t>
            </a:r>
          </a:p>
          <a:p>
            <a:r>
              <a:rPr lang="ru-RU" dirty="0"/>
              <a:t> </a:t>
            </a:r>
            <a:r>
              <a:rPr lang="en-US" dirty="0"/>
              <a:t>SQL&gt; alter pluggable database XEPDB1 open read only</a:t>
            </a:r>
            <a:r>
              <a:rPr lang="ru-RU" dirty="0"/>
              <a:t>;</a:t>
            </a:r>
            <a:endParaRPr lang="en-US" dirty="0"/>
          </a:p>
          <a:p>
            <a:r>
              <a:rPr lang="en-US" dirty="0"/>
              <a:t>Pluggable database altered.</a:t>
            </a:r>
            <a:endParaRPr lang="ru-RU" dirty="0"/>
          </a:p>
          <a:p>
            <a:r>
              <a:rPr lang="ru-RU" dirty="0"/>
              <a:t>Список PDB и их статусы:</a:t>
            </a:r>
          </a:p>
          <a:p>
            <a:r>
              <a:rPr lang="en-US" dirty="0"/>
              <a:t>SQL&gt; show </a:t>
            </a:r>
            <a:r>
              <a:rPr lang="en-US" dirty="0" err="1"/>
              <a:t>pdbs</a:t>
            </a:r>
            <a:r>
              <a:rPr lang="en-US" dirty="0"/>
              <a:t>;</a:t>
            </a:r>
          </a:p>
          <a:p>
            <a:r>
              <a:rPr lang="en-US" dirty="0"/>
              <a:t>CON_ID CON_NAME                   OPEN MODE  RESTRICTED</a:t>
            </a:r>
          </a:p>
          <a:p>
            <a:r>
              <a:rPr lang="en-US" dirty="0"/>
              <a:t>---------- ------------------------------ ---------- ----------</a:t>
            </a:r>
          </a:p>
          <a:p>
            <a:r>
              <a:rPr lang="en-US" dirty="0"/>
              <a:t>         2 </a:t>
            </a:r>
            <a:r>
              <a:rPr lang="ru-RU" dirty="0"/>
              <a:t>   </a:t>
            </a:r>
            <a:r>
              <a:rPr lang="en-US" dirty="0"/>
              <a:t>PDB$SEED                      READ ONLY  NO</a:t>
            </a:r>
          </a:p>
          <a:p>
            <a:r>
              <a:rPr lang="en-US" dirty="0"/>
              <a:t>         3 </a:t>
            </a:r>
            <a:r>
              <a:rPr lang="ru-RU" dirty="0"/>
              <a:t>   </a:t>
            </a:r>
            <a:r>
              <a:rPr lang="en-US" dirty="0"/>
              <a:t>XEPDB1                         </a:t>
            </a:r>
            <a:r>
              <a:rPr lang="ru-RU" dirty="0"/>
              <a:t>  </a:t>
            </a:r>
            <a:r>
              <a:rPr lang="en-US" dirty="0"/>
              <a:t>READ ONLY  NO</a:t>
            </a:r>
          </a:p>
          <a:p>
            <a:r>
              <a:rPr lang="en-US" dirty="0"/>
              <a:t>SQL&gt;</a:t>
            </a:r>
            <a:endParaRPr lang="ru-RU" dirty="0"/>
          </a:p>
          <a:p>
            <a:r>
              <a:rPr lang="ru-RU" b="0" i="0" dirty="0">
                <a:solidFill>
                  <a:srgbClr val="424242"/>
                </a:solidFill>
                <a:effectLst/>
                <a:latin typeface="Source Sans Pro" panose="020B0503030403020204" pitchFamily="34" charset="0"/>
              </a:rPr>
              <a:t>Создаём клон базы данных  XEPDB1 с именем MSU: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EA272-A563-46B8-ACDC-B7926477E365}"/>
              </a:ext>
            </a:extLst>
          </p:cNvPr>
          <p:cNvSpPr txBox="1"/>
          <p:nvPr/>
        </p:nvSpPr>
        <p:spPr>
          <a:xfrm>
            <a:off x="6096000" y="6211668"/>
            <a:ext cx="6158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https://rustamkhodjaev.com/2021/03/24/clonirovanie-pluggable-database-oracle-express-edition/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348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B69D3-1287-46DC-BFF9-7E7252B4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9836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Клонирование </a:t>
            </a:r>
            <a:r>
              <a:rPr lang="en-US" sz="3200" dirty="0">
                <a:solidFill>
                  <a:srgbClr val="FF0000"/>
                </a:solidFill>
              </a:rPr>
              <a:t>pluggable database</a:t>
            </a:r>
            <a:r>
              <a:rPr lang="ru-RU" sz="3200" dirty="0">
                <a:solidFill>
                  <a:srgbClr val="FF0000"/>
                </a:solidFill>
              </a:rPr>
              <a:t> 2</a:t>
            </a:r>
            <a:r>
              <a:rPr lang="en-US" sz="3200" dirty="0">
                <a:solidFill>
                  <a:srgbClr val="FF0000"/>
                </a:solidFill>
              </a:rPr>
              <a:t>/2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6DF93-E483-46FB-BC19-43830CAF6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88" y="447870"/>
            <a:ext cx="10515600" cy="6410130"/>
          </a:xfrm>
        </p:spPr>
        <p:txBody>
          <a:bodyPr>
            <a:noAutofit/>
          </a:bodyPr>
          <a:lstStyle/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Используем команду </a:t>
            </a:r>
            <a:r>
              <a:rPr lang="en-US" sz="2000" dirty="0"/>
              <a:t>create pluggable database. </a:t>
            </a:r>
            <a:r>
              <a:rPr lang="ru-RU" sz="2000" dirty="0"/>
              <a:t>Если запустить её без параметра </a:t>
            </a:r>
            <a:r>
              <a:rPr lang="en-US" sz="2000" dirty="0" err="1"/>
              <a:t>file_name_convert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en-US" sz="2000" dirty="0" err="1"/>
              <a:t>create_file_dest</a:t>
            </a:r>
            <a:r>
              <a:rPr lang="en-US" sz="2000" dirty="0"/>
              <a:t>, </a:t>
            </a:r>
            <a:r>
              <a:rPr lang="ru-RU" sz="2000" dirty="0"/>
              <a:t>то можно получить ошибку </a:t>
            </a:r>
            <a:r>
              <a:rPr lang="en-US" sz="2000" dirty="0"/>
              <a:t>ORA-65016</a:t>
            </a:r>
            <a:r>
              <a:rPr lang="ru-RU" sz="2000" dirty="0"/>
              <a:t>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Директорию для файлов клона </a:t>
            </a:r>
            <a:r>
              <a:rPr lang="en-US" sz="2000" dirty="0"/>
              <a:t>PDB </a:t>
            </a:r>
            <a:r>
              <a:rPr lang="ru-RU" sz="2000" dirty="0"/>
              <a:t>задаём одним из двух параметров</a:t>
            </a:r>
            <a:r>
              <a:rPr lang="en-US" sz="2000" dirty="0"/>
              <a:t>: </a:t>
            </a:r>
            <a:r>
              <a:rPr lang="en-US" sz="2000" dirty="0" err="1"/>
              <a:t>file_name_convert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en-US" sz="2000" dirty="0" err="1"/>
              <a:t>create_file_dest</a:t>
            </a:r>
            <a:r>
              <a:rPr lang="en-US" sz="2000" dirty="0"/>
              <a:t>. </a:t>
            </a:r>
            <a:r>
              <a:rPr lang="ru-RU" sz="2000" dirty="0"/>
              <a:t>При указании параметра </a:t>
            </a:r>
            <a:r>
              <a:rPr lang="en-US" sz="2000" dirty="0" err="1"/>
              <a:t>file_name_convert</a:t>
            </a:r>
            <a:r>
              <a:rPr lang="en-US" sz="2000" dirty="0"/>
              <a:t> </a:t>
            </a:r>
            <a:r>
              <a:rPr lang="ru-RU" sz="2000" dirty="0"/>
              <a:t>система сама создает поддиректорию </a:t>
            </a:r>
            <a:r>
              <a:rPr lang="en-US" sz="2000" dirty="0"/>
              <a:t>MSU </a:t>
            </a:r>
            <a:r>
              <a:rPr lang="ru-RU" sz="2000" dirty="0"/>
              <a:t>в директории /</a:t>
            </a:r>
            <a:r>
              <a:rPr lang="en-US" sz="2000" dirty="0"/>
              <a:t>opt/oracle/</a:t>
            </a:r>
            <a:r>
              <a:rPr lang="en-US" sz="2000" dirty="0" err="1"/>
              <a:t>oradata</a:t>
            </a:r>
            <a:r>
              <a:rPr lang="en-US" sz="2000" dirty="0"/>
              <a:t>/XE:</a:t>
            </a:r>
            <a:endParaRPr lang="ru-RU" sz="2000" dirty="0"/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Создадим папку </a:t>
            </a:r>
            <a:r>
              <a:rPr lang="en-US" sz="2000" dirty="0"/>
              <a:t> C:/ora18xe/oradata/XE/MSU </a:t>
            </a:r>
            <a:r>
              <a:rPr lang="ru-RU" sz="2000" dirty="0"/>
              <a:t>и исполним команду: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SQL&gt; create pluggable database MSU from XEPDB1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  2  </a:t>
            </a:r>
            <a:r>
              <a:rPr lang="en-US" sz="2000" dirty="0" err="1"/>
              <a:t>create_file_dest</a:t>
            </a:r>
            <a:r>
              <a:rPr lang="en-US" sz="2000" dirty="0"/>
              <a:t> = 'C:/ora18xe/</a:t>
            </a:r>
            <a:r>
              <a:rPr lang="en-US" sz="2000" dirty="0" err="1"/>
              <a:t>oradata</a:t>
            </a:r>
            <a:r>
              <a:rPr lang="en-US" sz="2000" dirty="0"/>
              <a:t>/XE/MSU';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Pluggable database created.</a:t>
            </a:r>
          </a:p>
          <a:p>
            <a:pPr marL="0" indent="457200">
              <a:lnSpc>
                <a:spcPct val="100000"/>
              </a:lnSpc>
              <a:buNone/>
            </a:pPr>
            <a:r>
              <a:rPr lang="ru-RU" sz="2000" dirty="0"/>
              <a:t>Проверяем наличие новой </a:t>
            </a:r>
            <a:r>
              <a:rPr lang="en-US" sz="2000" dirty="0"/>
              <a:t>PDB: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SQL&gt; show </a:t>
            </a:r>
            <a:r>
              <a:rPr lang="en-US" sz="2000" dirty="0" err="1"/>
              <a:t>pdbs</a:t>
            </a:r>
            <a:r>
              <a:rPr lang="en-US" sz="2000" dirty="0"/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ON_ID CON_NAME    </a:t>
            </a:r>
            <a:r>
              <a:rPr lang="ru-RU" sz="2000" dirty="0"/>
              <a:t>-</a:t>
            </a:r>
            <a:r>
              <a:rPr lang="en-US" sz="2000" dirty="0"/>
              <a:t> OPEN MODE  RESTRICTED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/>
              <a:t>---------- --------------</a:t>
            </a:r>
            <a:r>
              <a:rPr lang="ru-RU" sz="2000" dirty="0"/>
              <a:t>-</a:t>
            </a:r>
            <a:r>
              <a:rPr lang="en-US" sz="2000" dirty="0"/>
              <a:t>---- ------------------ -------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000" dirty="0"/>
              <a:t>         2 </a:t>
            </a:r>
            <a:r>
              <a:rPr lang="ru-RU" sz="2000" dirty="0"/>
              <a:t>  </a:t>
            </a:r>
            <a:r>
              <a:rPr lang="en-US" sz="2000" dirty="0"/>
              <a:t>PDB$SEED          READ ONLY    NO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        3 </a:t>
            </a:r>
            <a:r>
              <a:rPr lang="ru-RU" sz="2000" dirty="0"/>
              <a:t>  </a:t>
            </a:r>
            <a:r>
              <a:rPr lang="en-US" sz="2000" dirty="0"/>
              <a:t>XEPDB1               READ ONLY    NO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        5 </a:t>
            </a:r>
            <a:r>
              <a:rPr lang="ru-RU" sz="2000" dirty="0"/>
              <a:t>  </a:t>
            </a:r>
            <a:r>
              <a:rPr lang="en-US" sz="2000" dirty="0"/>
              <a:t>MSU                    MOUNTED</a:t>
            </a:r>
            <a:endParaRPr lang="ru-RU" sz="2000" dirty="0"/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/>
              <a:t>Остаётся перевести все базы в режим чтения и записи, кроме </a:t>
            </a:r>
            <a:r>
              <a:rPr lang="en-US" sz="2000" dirty="0"/>
              <a:t>PDB$SEED</a:t>
            </a:r>
            <a:r>
              <a:rPr lang="ru-RU" sz="2000" dirty="0"/>
              <a:t>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SQL&gt; alter pluggable database all except </a:t>
            </a:r>
            <a:r>
              <a:rPr lang="en-US" sz="2000" dirty="0" err="1"/>
              <a:t>pdb$seed</a:t>
            </a:r>
            <a:r>
              <a:rPr lang="en-US" sz="2000" dirty="0"/>
              <a:t> open read write force;</a:t>
            </a:r>
          </a:p>
        </p:txBody>
      </p:sp>
    </p:spTree>
    <p:extLst>
      <p:ext uri="{BB962C8B-B14F-4D97-AF65-F5344CB8AC3E}">
        <p14:creationId xmlns:p14="http://schemas.microsoft.com/office/powerpoint/2010/main" val="3907046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60C1F-4DFB-4309-9C92-EF3C573D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60007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Проинсталлированные опции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5BA41E-EA35-4165-B4F9-30689E37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300"/>
            <a:ext cx="4826000" cy="63373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8000" b="0" i="0" dirty="0">
                <a:solidFill>
                  <a:srgbClr val="333333"/>
                </a:solidFill>
                <a:effectLst/>
              </a:rPr>
              <a:t>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SQL&gt; COLUMN parameter FORMAT A40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SQL&gt; COLUMN value FORMAT A20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SQL&gt; SELECT parameter, value FROM </a:t>
            </a:r>
            <a:r>
              <a:rPr lang="en-US" sz="8000" b="0" i="0" dirty="0" err="1">
                <a:solidFill>
                  <a:srgbClr val="333333"/>
                </a:solidFill>
                <a:effectLst/>
              </a:rPr>
              <a:t>v$option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8000" b="0" i="0" dirty="0">
              <a:solidFill>
                <a:srgbClr val="333333"/>
              </a:solidFill>
              <a:effectLst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PARAMETER                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VALUE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---------------------------------------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---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- --------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Partitioning   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Objects               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   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Real Application Clusters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 FALSE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Advanced replication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Bit-mapped indexes 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Connection multiplexing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Connection pooling  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Database queuing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Incremental backup and recovery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Instead-of triggers                   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 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 </a:t>
            </a:r>
            <a:r>
              <a:rPr lang="ru-RU" sz="80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8000" b="0" i="0" dirty="0">
                <a:solidFill>
                  <a:srgbClr val="333333"/>
                </a:solidFill>
                <a:effectLst/>
              </a:rPr>
              <a:t>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Parallel backup and recovery          FALSE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8000" b="0" i="0" dirty="0">
              <a:solidFill>
                <a:srgbClr val="333333"/>
              </a:solidFill>
              <a:effectLst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PARAMETER                                      VALUE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-------------------------------------------- --------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Parallel execution                              FALSE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Parallel load                                     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Point-in-time tablespace recovery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Fine-grained access control          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Proxy authentication/authorization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Change Data Capture                        FALSE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Plan Stability                                   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Online Index Build                          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Coalesce Index                                   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Managed Standby                             FALSE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8000" b="0" i="0" dirty="0">
                <a:solidFill>
                  <a:srgbClr val="333333"/>
                </a:solidFill>
                <a:effectLst/>
              </a:rPr>
              <a:t>Materialized view rewrite                TRUE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3F045E-0ECC-4EA7-8D6D-D58B07C1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62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92B0D-0762-4514-87BE-7C3DE55F9D2B}"/>
              </a:ext>
            </a:extLst>
          </p:cNvPr>
          <p:cNvSpPr txBox="1"/>
          <p:nvPr/>
        </p:nvSpPr>
        <p:spPr>
          <a:xfrm>
            <a:off x="5880100" y="1621617"/>
            <a:ext cx="4940300" cy="509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</a:pPr>
            <a:r>
              <a:rPr lang="en-US" sz="2000" dirty="0"/>
              <a:t>PARAMETER                                     VALUE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----------------------------------------- -------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Database resource manager          FALSE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Spatial                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Automatic Storage Management  FALSE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Export transportable tablespaces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Transparent Application Failover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Fast-Start Fault Recovery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Sample Scan      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Duplexed backups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Java                     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OLAP Window Functions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Block Media Recovery                     TRUE</a:t>
            </a:r>
          </a:p>
          <a:p>
            <a:pPr>
              <a:lnSpc>
                <a:spcPct val="60000"/>
              </a:lnSpc>
            </a:pPr>
            <a:endParaRPr lang="en-US" sz="2000" dirty="0"/>
          </a:p>
          <a:p>
            <a:pPr>
              <a:lnSpc>
                <a:spcPct val="60000"/>
              </a:lnSpc>
            </a:pPr>
            <a:r>
              <a:rPr lang="en-US" sz="2000" dirty="0"/>
              <a:t>PARAMETER                                      VALUE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-------------------------------------------- -------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Fine-grained Auditing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Application Role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Enterprise User Security                  FALSE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Oracle Data Guard                            FALSE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Oracle Label Security                       FALSE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OLAP                   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Basic Compression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Join index           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Trial Recovery          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Advanced Analytics                          TRUE</a:t>
            </a:r>
          </a:p>
          <a:p>
            <a:pPr>
              <a:lnSpc>
                <a:spcPct val="60000"/>
              </a:lnSpc>
            </a:pPr>
            <a:r>
              <a:rPr lang="en-US" sz="2000" dirty="0"/>
              <a:t>Online Redefinition                          TRUE</a:t>
            </a: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DC6F8-3712-4C12-A2FF-DD4D33734963}"/>
              </a:ext>
            </a:extLst>
          </p:cNvPr>
          <p:cNvSpPr txBox="1"/>
          <p:nvPr/>
        </p:nvSpPr>
        <p:spPr>
          <a:xfrm>
            <a:off x="8159045" y="752626"/>
            <a:ext cx="2113844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Всего 87 опций</a:t>
            </a:r>
          </a:p>
        </p:txBody>
      </p:sp>
    </p:spTree>
    <p:extLst>
      <p:ext uri="{BB962C8B-B14F-4D97-AF65-F5344CB8AC3E}">
        <p14:creationId xmlns:p14="http://schemas.microsoft.com/office/powerpoint/2010/main" val="1403286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0607-4C0B-43AA-B701-77124C0B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366" y="18256"/>
            <a:ext cx="5666433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Какие опции действительно применяются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EF656C-099C-4C0B-BA11-C06C1258A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9" y="108283"/>
            <a:ext cx="5421923" cy="1439164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SQL&gt; COLUMN name FORMAT A55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SQL&gt; set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linesize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 120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SQL&gt; SELECT name,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first_usage_date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last_usage_date</a:t>
            </a:r>
            <a:endParaRPr lang="en-US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  2  FROM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dba_feature_usage_statistics</a:t>
            </a:r>
            <a:endParaRPr lang="en-US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  3  WHERE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detected_usages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</a:rPr>
              <a:t> &gt; 0;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7CBD73-B335-4A2C-AB8E-32C952E0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63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DC3C1D-AD99-417D-8FAA-92240A65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35" y="1139322"/>
            <a:ext cx="6997994" cy="57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8857"/>
            <a:ext cx="10515600" cy="614588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История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ru-RU" sz="3200" dirty="0">
                <a:solidFill>
                  <a:srgbClr val="FF0000"/>
                </a:solidFill>
              </a:rPr>
              <a:t>-- продолжение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49086"/>
            <a:ext cx="10515600" cy="5643563"/>
          </a:xfrm>
        </p:spPr>
        <p:txBody>
          <a:bodyPr>
            <a:normAutofit/>
          </a:bodyPr>
          <a:lstStyle/>
          <a:p>
            <a:pPr lvl="0"/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2001 год -- версия 9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Release 1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 поддерживающая средства прямой обработки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XML-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документов, хранящихся в базе данных, технологии 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Real Application Clusters, 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как замена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Oracle Parallel Server (OPS)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механизм создания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репликаций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Oracle Streams, 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встроенная поддержка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OLAP Data Mining, 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переименование столбцов и ограничений целостности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lvl="0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2004 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год -- версия 10g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1; «</a:t>
            </a:r>
            <a:r>
              <a:rPr lang="ru-RU" sz="2000" i="1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» в названии обозначает «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grid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» («сеть»), обозначая поддержку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грид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-вычислений.</a:t>
            </a:r>
          </a:p>
          <a:p>
            <a:pPr lvl="0"/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2007 год -- версия 11g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1.</a:t>
            </a:r>
          </a:p>
          <a:p>
            <a:pPr lvl="0"/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2009 год -- версия 11g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2, в которой введена новая для </a:t>
            </a:r>
            <a:r>
              <a:rPr lang="ru-RU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Oracle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возможность «горячего», без остановки сервера, внесения изменений в метаданные и бизнес-логику на PL/SQL. Это сделано с помощью механизма одновременной поддержки нескольких версий схемы и логики, именуемых </a:t>
            </a:r>
            <a:r>
              <a:rPr lang="ru-RU" sz="2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editions</a:t>
            </a:r>
            <a:r>
              <a:rPr lang="ru-RU" sz="2000" i="1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lvl="0"/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2013 год -- версия 12c с поддержкой подключаемых баз данных (</a:t>
            </a:r>
            <a:r>
              <a:rPr lang="ru-RU" sz="2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pluggable</a:t>
            </a:r>
            <a:r>
              <a:rPr lang="ru-RU" sz="20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2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database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), обеспечивающая свойства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multitenancy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мультиарендности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, когда один</a:t>
            </a:r>
            <a:r>
              <a:rPr lang="ru-RU" sz="2000" dirty="0"/>
              <a:t> экземпляр приложения, запущенного на сервере, обслуживает множество организаций-клиентов («арендаторов»). Су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ффикс «c» в названии обозначает </a:t>
            </a:r>
            <a:r>
              <a:rPr lang="ru-RU" sz="2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cloud</a:t>
            </a:r>
            <a:r>
              <a:rPr lang="ru-RU" sz="2000" dirty="0">
                <a:solidFill>
                  <a:srgbClr val="222222"/>
                </a:solidFill>
                <a:latin typeface="Arial" panose="020B0604020202020204" pitchFamily="34" charset="0"/>
              </a:rPr>
              <a:t> (облако).</a:t>
            </a:r>
          </a:p>
          <a:p>
            <a:pPr lvl="0"/>
            <a:r>
              <a:rPr lang="ru-RU" sz="2000" dirty="0">
                <a:solidFill>
                  <a:prstClr val="black"/>
                </a:solidFill>
              </a:rPr>
              <a:t>2018 год – версия 18, она же 12.2.</a:t>
            </a:r>
          </a:p>
          <a:p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45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94371" y="0"/>
            <a:ext cx="2797629" cy="12083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ru-RU" sz="3200" dirty="0" err="1">
                <a:solidFill>
                  <a:srgbClr val="FF0000"/>
                </a:solidFill>
              </a:rPr>
              <a:t>рхитектура</a:t>
            </a:r>
            <a:r>
              <a:rPr lang="ru-RU" sz="3200" dirty="0">
                <a:solidFill>
                  <a:srgbClr val="FF0000"/>
                </a:solidFill>
              </a:rPr>
              <a:t>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Oracle</a:t>
            </a:r>
            <a:r>
              <a:rPr lang="ru-RU" sz="3200" dirty="0">
                <a:solidFill>
                  <a:srgbClr val="FF0000"/>
                </a:solidFill>
              </a:rPr>
              <a:t> 11</a:t>
            </a:r>
            <a:r>
              <a:rPr lang="en-US" sz="3200" dirty="0">
                <a:solidFill>
                  <a:srgbClr val="FF0000"/>
                </a:solidFill>
              </a:rPr>
              <a:t>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20" y="1"/>
            <a:ext cx="9702934" cy="6917712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8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52014" y="365125"/>
            <a:ext cx="3401785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Архитектура </a:t>
            </a:r>
            <a:r>
              <a:rPr lang="en-US" sz="3200" dirty="0">
                <a:solidFill>
                  <a:srgbClr val="FF0000"/>
                </a:solidFill>
              </a:rPr>
              <a:t>Oracle </a:t>
            </a:r>
            <a:r>
              <a:rPr lang="ru-RU" sz="3200" dirty="0">
                <a:solidFill>
                  <a:srgbClr val="FF0000"/>
                </a:solidFill>
              </a:rPr>
              <a:t>упрощённо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8730" y="1825625"/>
            <a:ext cx="35650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576457" cy="694320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46895-65E4-4C9A-9250-C630C5467FC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1256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000" b="0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8546</TotalTime>
  <Words>6820</Words>
  <Application>Microsoft Office PowerPoint</Application>
  <PresentationFormat>Широкоэкранный</PresentationFormat>
  <Paragraphs>654</Paragraphs>
  <Slides>63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63</vt:i4>
      </vt:variant>
    </vt:vector>
  </HeadingPairs>
  <TitlesOfParts>
    <vt:vector size="78" baseType="lpstr">
      <vt:lpstr>Arial</vt:lpstr>
      <vt:lpstr>Calibri</vt:lpstr>
      <vt:lpstr>Calibri Light</vt:lpstr>
      <vt:lpstr>Georgia</vt:lpstr>
      <vt:lpstr>Gotham pro regular</vt:lpstr>
      <vt:lpstr>Helvetica</vt:lpstr>
      <vt:lpstr>Helvetica Neue</vt:lpstr>
      <vt:lpstr>lucida grande</vt:lpstr>
      <vt:lpstr>Montserrat-Regular</vt:lpstr>
      <vt:lpstr>Source Sans Pro</vt:lpstr>
      <vt:lpstr>Symbol</vt:lpstr>
      <vt:lpstr>Times New Roman</vt:lpstr>
      <vt:lpstr>Тема Office</vt:lpstr>
      <vt:lpstr>Оформление по умолчанию</vt:lpstr>
      <vt:lpstr>1_Оформление по умолчанию</vt:lpstr>
      <vt:lpstr>1. Администрирование.  Архитектура и словарь</vt:lpstr>
      <vt:lpstr>Основные задачи администратора базы данных</vt:lpstr>
      <vt:lpstr>Функции администратора баз данных</vt:lpstr>
      <vt:lpstr>О стиле изложения в первых лекциях и не только</vt:lpstr>
      <vt:lpstr>История -- начало</vt:lpstr>
      <vt:lpstr>Счастливые родители – СУБД Oracle один годик</vt:lpstr>
      <vt:lpstr>История -- продолжение</vt:lpstr>
      <vt:lpstr>Aрхитектура  Oracle 11g</vt:lpstr>
      <vt:lpstr>Архитектура Oracle упрощённо</vt:lpstr>
      <vt:lpstr>Архитектура Oracle – совсем просто</vt:lpstr>
      <vt:lpstr> Файлы базы данных </vt:lpstr>
      <vt:lpstr>Некоторые процессы</vt:lpstr>
      <vt:lpstr>Структуры хранения </vt:lpstr>
      <vt:lpstr>Табличные пространства</vt:lpstr>
      <vt:lpstr>Сегменты</vt:lpstr>
      <vt:lpstr>Экстенты и блоки данных</vt:lpstr>
      <vt:lpstr>Словарь 1/2 </vt:lpstr>
      <vt:lpstr>Словарь 2/2 </vt:lpstr>
      <vt:lpstr>Таблицы и представления словаря</vt:lpstr>
      <vt:lpstr>Некоторые представления словаря</vt:lpstr>
      <vt:lpstr> Некоторые публичные синонимы </vt:lpstr>
      <vt:lpstr>Кому принадлежит DBA_OBJECTS</vt:lpstr>
      <vt:lpstr>Таблицы схемы</vt:lpstr>
      <vt:lpstr>Сведения о таблицах и комментариях к ним</vt:lpstr>
      <vt:lpstr>Использование пакета DBMS_METADATA</vt:lpstr>
      <vt:lpstr>Параметры инициализации 1/2</vt:lpstr>
      <vt:lpstr>Параметры инициализации 2/2</vt:lpstr>
      <vt:lpstr>Свободное место в табличных пространствах</vt:lpstr>
      <vt:lpstr> Запуск и останов экземпляра </vt:lpstr>
      <vt:lpstr>Запуск базы данных</vt:lpstr>
      <vt:lpstr>Другие способы открытия базы данных</vt:lpstr>
      <vt:lpstr>Останов базы данных 1/2</vt:lpstr>
      <vt:lpstr>Останов базы данных 2/2</vt:lpstr>
      <vt:lpstr>SHUTDOWN  [NORMAL | TRANSACTIONAL | IMMEDIATE | ABORT]  </vt:lpstr>
      <vt:lpstr>Четыре состояния базы</vt:lpstr>
      <vt:lpstr>Запуск/останов базы -- иллюстрация</vt:lpstr>
      <vt:lpstr>Пример запуск/останов</vt:lpstr>
      <vt:lpstr> Блокирование и разблокирование аккаунта </vt:lpstr>
      <vt:lpstr>Многоверсионные данные (1/2) </vt:lpstr>
      <vt:lpstr>Многоверсионные данные(2/2)</vt:lpstr>
      <vt:lpstr>Изоляция транзакций в некоторых СУБД</vt:lpstr>
      <vt:lpstr>Изменение SCN</vt:lpstr>
      <vt:lpstr>Перспективные направления развития современных СУБД</vt:lpstr>
      <vt:lpstr>Последние версии Oracle</vt:lpstr>
      <vt:lpstr>Multitenant database</vt:lpstr>
      <vt:lpstr>Уточняем термины</vt:lpstr>
      <vt:lpstr>Облачные базы данных. Основные понятия</vt:lpstr>
      <vt:lpstr>Что такое консолидация данных?</vt:lpstr>
      <vt:lpstr>Способы консолидации </vt:lpstr>
      <vt:lpstr>Консолидация ресурсов в Oracle</vt:lpstr>
      <vt:lpstr>Oracle multitenant</vt:lpstr>
      <vt:lpstr>Multitenant option – чуть подробнее</vt:lpstr>
      <vt:lpstr>Потребляемые ресурсы</vt:lpstr>
      <vt:lpstr>Структура словаря</vt:lpstr>
      <vt:lpstr>Пользователи</vt:lpstr>
      <vt:lpstr>Преимущества многоарендной архитектуры</vt:lpstr>
      <vt:lpstr>Распределение разделяемых ресурсов между PDB</vt:lpstr>
      <vt:lpstr>Запуск, переключение и отключение баз данных</vt:lpstr>
      <vt:lpstr>Открытие и закрытие базы</vt:lpstr>
      <vt:lpstr>Клонирование pluggable database1/2</vt:lpstr>
      <vt:lpstr>Клонирование pluggable database 2/2</vt:lpstr>
      <vt:lpstr>Проинсталлированные опции</vt:lpstr>
      <vt:lpstr>Какие опции действительно применяются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и словарь</dc:title>
  <dc:creator>Bessarabov</dc:creator>
  <cp:lastModifiedBy>Nikolay Bessarabov</cp:lastModifiedBy>
  <cp:revision>226</cp:revision>
  <dcterms:created xsi:type="dcterms:W3CDTF">2018-06-20T04:38:26Z</dcterms:created>
  <dcterms:modified xsi:type="dcterms:W3CDTF">2021-10-07T06:39:26Z</dcterms:modified>
</cp:coreProperties>
</file>